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87" r:id="rId2"/>
    <p:sldId id="293" r:id="rId3"/>
    <p:sldId id="321" r:id="rId4"/>
    <p:sldId id="278" r:id="rId5"/>
    <p:sldId id="301" r:id="rId6"/>
    <p:sldId id="318" r:id="rId7"/>
    <p:sldId id="336" r:id="rId8"/>
    <p:sldId id="353" r:id="rId9"/>
    <p:sldId id="338" r:id="rId10"/>
    <p:sldId id="354" r:id="rId11"/>
    <p:sldId id="355" r:id="rId12"/>
    <p:sldId id="288"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7" autoAdjust="0"/>
    <p:restoredTop sz="94843" autoAdjust="0"/>
  </p:normalViewPr>
  <p:slideViewPr>
    <p:cSldViewPr showGuides="1">
      <p:cViewPr varScale="1">
        <p:scale>
          <a:sx n="108" d="100"/>
          <a:sy n="108" d="100"/>
        </p:scale>
        <p:origin x="130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76FEA435-0698-47DF-ABED-5ACA0055F4C8}" type="slidenum">
              <a:rPr lang="en-US"/>
              <a:pPr>
                <a:defRPr/>
              </a:pPr>
              <a:t>‹#›</a:t>
            </a:fld>
            <a:endParaRPr lang="en-US" dirty="0"/>
          </a:p>
        </p:txBody>
      </p:sp>
    </p:spTree>
    <p:extLst>
      <p:ext uri="{BB962C8B-B14F-4D97-AF65-F5344CB8AC3E}">
        <p14:creationId xmlns:p14="http://schemas.microsoft.com/office/powerpoint/2010/main" val="2767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FEA435-0698-47DF-ABED-5ACA0055F4C8}" type="slidenum">
              <a:rPr lang="en-US" smtClean="0"/>
              <a:pPr>
                <a:defRPr/>
              </a:pPr>
              <a:t>4</a:t>
            </a:fld>
            <a:endParaRPr lang="en-US" dirty="0"/>
          </a:p>
        </p:txBody>
      </p:sp>
    </p:spTree>
    <p:extLst>
      <p:ext uri="{BB962C8B-B14F-4D97-AF65-F5344CB8AC3E}">
        <p14:creationId xmlns:p14="http://schemas.microsoft.com/office/powerpoint/2010/main" val="322442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7</a:t>
            </a:fld>
            <a:endParaRPr lang="en-US" dirty="0"/>
          </a:p>
        </p:txBody>
      </p:sp>
    </p:spTree>
    <p:extLst>
      <p:ext uri="{BB962C8B-B14F-4D97-AF65-F5344CB8AC3E}">
        <p14:creationId xmlns:p14="http://schemas.microsoft.com/office/powerpoint/2010/main" val="130906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A470-71C6-E7DF-7744-4279B9D08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15C64-EB08-D95E-7179-96084890F0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7CC37-E773-A7E7-AD5B-3DA42F35DC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CAF9E5-B17E-AC39-D9FD-907E8BCCABC6}"/>
              </a:ext>
            </a:extLst>
          </p:cNvPr>
          <p:cNvSpPr>
            <a:spLocks noGrp="1"/>
          </p:cNvSpPr>
          <p:nvPr>
            <p:ph type="sldNum" sz="quarter" idx="10"/>
          </p:nvPr>
        </p:nvSpPr>
        <p:spPr/>
        <p:txBody>
          <a:bodyPr/>
          <a:lstStyle/>
          <a:p>
            <a:pPr>
              <a:defRPr/>
            </a:pPr>
            <a:fld id="{76FEA435-0698-47DF-ABED-5ACA0055F4C8}" type="slidenum">
              <a:rPr lang="en-US" smtClean="0"/>
              <a:pPr>
                <a:defRPr/>
              </a:pPr>
              <a:t>8</a:t>
            </a:fld>
            <a:endParaRPr lang="en-US" dirty="0"/>
          </a:p>
        </p:txBody>
      </p:sp>
    </p:spTree>
    <p:extLst>
      <p:ext uri="{BB962C8B-B14F-4D97-AF65-F5344CB8AC3E}">
        <p14:creationId xmlns:p14="http://schemas.microsoft.com/office/powerpoint/2010/main" val="1234796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9</a:t>
            </a:fld>
            <a:endParaRPr lang="en-US" dirty="0"/>
          </a:p>
        </p:txBody>
      </p:sp>
    </p:spTree>
    <p:extLst>
      <p:ext uri="{BB962C8B-B14F-4D97-AF65-F5344CB8AC3E}">
        <p14:creationId xmlns:p14="http://schemas.microsoft.com/office/powerpoint/2010/main" val="265336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FFE5C-7833-18FB-2986-37832DE9EF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1F9F9C-F603-DAFE-21A1-C7BA52255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4CE82-8555-E034-DA9B-94FE2A03C6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BB509F-8CA7-D7F9-4463-1AEE72540408}"/>
              </a:ext>
            </a:extLst>
          </p:cNvPr>
          <p:cNvSpPr>
            <a:spLocks noGrp="1"/>
          </p:cNvSpPr>
          <p:nvPr>
            <p:ph type="sldNum" sz="quarter" idx="10"/>
          </p:nvPr>
        </p:nvSpPr>
        <p:spPr/>
        <p:txBody>
          <a:bodyPr/>
          <a:lstStyle/>
          <a:p>
            <a:pPr>
              <a:defRPr/>
            </a:pPr>
            <a:fld id="{76FEA435-0698-47DF-ABED-5ACA0055F4C8}" type="slidenum">
              <a:rPr lang="en-US" smtClean="0"/>
              <a:pPr>
                <a:defRPr/>
              </a:pPr>
              <a:t>10</a:t>
            </a:fld>
            <a:endParaRPr lang="en-US" dirty="0"/>
          </a:p>
        </p:txBody>
      </p:sp>
    </p:spTree>
    <p:extLst>
      <p:ext uri="{BB962C8B-B14F-4D97-AF65-F5344CB8AC3E}">
        <p14:creationId xmlns:p14="http://schemas.microsoft.com/office/powerpoint/2010/main" val="1310289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F955F-6426-67E1-DF6C-1A3BA2BD4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14201-BFB9-E54F-E9C9-A39D545393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73432-2C16-CDCE-A4BB-AA357882AE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39A1B2-2E04-E345-11A0-B62D808AEC47}"/>
              </a:ext>
            </a:extLst>
          </p:cNvPr>
          <p:cNvSpPr>
            <a:spLocks noGrp="1"/>
          </p:cNvSpPr>
          <p:nvPr>
            <p:ph type="sldNum" sz="quarter" idx="10"/>
          </p:nvPr>
        </p:nvSpPr>
        <p:spPr/>
        <p:txBody>
          <a:bodyPr/>
          <a:lstStyle/>
          <a:p>
            <a:pPr>
              <a:defRPr/>
            </a:pPr>
            <a:fld id="{76FEA435-0698-47DF-ABED-5ACA0055F4C8}" type="slidenum">
              <a:rPr lang="en-US" smtClean="0"/>
              <a:pPr>
                <a:defRPr/>
              </a:pPr>
              <a:t>11</a:t>
            </a:fld>
            <a:endParaRPr lang="en-US" dirty="0"/>
          </a:p>
        </p:txBody>
      </p:sp>
    </p:spTree>
    <p:extLst>
      <p:ext uri="{BB962C8B-B14F-4D97-AF65-F5344CB8AC3E}">
        <p14:creationId xmlns:p14="http://schemas.microsoft.com/office/powerpoint/2010/main" val="2559675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12</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DC672B-C3EC-4734-AEA1-57CED218022F}" type="slidenum">
              <a:rPr lang="en-US"/>
              <a:pPr>
                <a:defRPr/>
              </a:pPr>
              <a:t>‹#›</a:t>
            </a:fld>
            <a:endParaRPr lang="en-US" dirty="0"/>
          </a:p>
        </p:txBody>
      </p:sp>
    </p:spTree>
    <p:extLst>
      <p:ext uri="{BB962C8B-B14F-4D97-AF65-F5344CB8AC3E}">
        <p14:creationId xmlns:p14="http://schemas.microsoft.com/office/powerpoint/2010/main" val="373778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44BE1B-8B45-4717-92B7-0724481572E6}" type="slidenum">
              <a:rPr lang="en-US"/>
              <a:pPr>
                <a:defRPr/>
              </a:pPr>
              <a:t>‹#›</a:t>
            </a:fld>
            <a:endParaRPr lang="en-US" dirty="0"/>
          </a:p>
        </p:txBody>
      </p:sp>
    </p:spTree>
    <p:extLst>
      <p:ext uri="{BB962C8B-B14F-4D97-AF65-F5344CB8AC3E}">
        <p14:creationId xmlns:p14="http://schemas.microsoft.com/office/powerpoint/2010/main" val="41138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87EEFF-FFB3-47D7-B924-8276E0448CDF}" type="slidenum">
              <a:rPr lang="en-US"/>
              <a:pPr>
                <a:defRPr/>
              </a:pPr>
              <a:t>‹#›</a:t>
            </a:fld>
            <a:endParaRPr lang="en-US" dirty="0"/>
          </a:p>
        </p:txBody>
      </p:sp>
    </p:spTree>
    <p:extLst>
      <p:ext uri="{BB962C8B-B14F-4D97-AF65-F5344CB8AC3E}">
        <p14:creationId xmlns:p14="http://schemas.microsoft.com/office/powerpoint/2010/main" val="290137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9A4669-81EB-4DDA-A129-0E52B75C382F}" type="slidenum">
              <a:rPr lang="en-US"/>
              <a:pPr>
                <a:defRPr/>
              </a:pPr>
              <a:t>‹#›</a:t>
            </a:fld>
            <a:endParaRPr lang="en-US" dirty="0"/>
          </a:p>
        </p:txBody>
      </p:sp>
    </p:spTree>
    <p:extLst>
      <p:ext uri="{BB962C8B-B14F-4D97-AF65-F5344CB8AC3E}">
        <p14:creationId xmlns:p14="http://schemas.microsoft.com/office/powerpoint/2010/main" val="200409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0659C-2EA8-47A5-AA24-BDA7BD0C7C1C}" type="slidenum">
              <a:rPr lang="en-US"/>
              <a:pPr>
                <a:defRPr/>
              </a:pPr>
              <a:t>‹#›</a:t>
            </a:fld>
            <a:endParaRPr lang="en-US" dirty="0"/>
          </a:p>
        </p:txBody>
      </p:sp>
    </p:spTree>
    <p:extLst>
      <p:ext uri="{BB962C8B-B14F-4D97-AF65-F5344CB8AC3E}">
        <p14:creationId xmlns:p14="http://schemas.microsoft.com/office/powerpoint/2010/main" val="288094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B2286-D513-4890-BDBC-773219AF3D58}" type="slidenum">
              <a:rPr lang="en-US"/>
              <a:pPr>
                <a:defRPr/>
              </a:pPr>
              <a:t>‹#›</a:t>
            </a:fld>
            <a:endParaRPr lang="en-US" dirty="0"/>
          </a:p>
        </p:txBody>
      </p:sp>
    </p:spTree>
    <p:extLst>
      <p:ext uri="{BB962C8B-B14F-4D97-AF65-F5344CB8AC3E}">
        <p14:creationId xmlns:p14="http://schemas.microsoft.com/office/powerpoint/2010/main" val="399934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72042B-4B8B-44BE-A151-B720244551F2}" type="slidenum">
              <a:rPr lang="en-US"/>
              <a:pPr>
                <a:defRPr/>
              </a:pPr>
              <a:t>‹#›</a:t>
            </a:fld>
            <a:endParaRPr lang="en-US" dirty="0"/>
          </a:p>
        </p:txBody>
      </p:sp>
    </p:spTree>
    <p:extLst>
      <p:ext uri="{BB962C8B-B14F-4D97-AF65-F5344CB8AC3E}">
        <p14:creationId xmlns:p14="http://schemas.microsoft.com/office/powerpoint/2010/main" val="29350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B8FE9C-CF99-4058-A0B5-67337D48D430}" type="slidenum">
              <a:rPr lang="en-US"/>
              <a:pPr>
                <a:defRPr/>
              </a:pPr>
              <a:t>‹#›</a:t>
            </a:fld>
            <a:endParaRPr lang="en-US" dirty="0"/>
          </a:p>
        </p:txBody>
      </p:sp>
    </p:spTree>
    <p:extLst>
      <p:ext uri="{BB962C8B-B14F-4D97-AF65-F5344CB8AC3E}">
        <p14:creationId xmlns:p14="http://schemas.microsoft.com/office/powerpoint/2010/main" val="25280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AA62E5-78EC-4837-82E3-037F22D911A6}" type="slidenum">
              <a:rPr lang="en-US"/>
              <a:pPr>
                <a:defRPr/>
              </a:pPr>
              <a:t>‹#›</a:t>
            </a:fld>
            <a:endParaRPr lang="en-US" dirty="0"/>
          </a:p>
        </p:txBody>
      </p:sp>
    </p:spTree>
    <p:extLst>
      <p:ext uri="{BB962C8B-B14F-4D97-AF65-F5344CB8AC3E}">
        <p14:creationId xmlns:p14="http://schemas.microsoft.com/office/powerpoint/2010/main" val="2957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08F84AE-73BD-4767-A4A9-D488059BB833}" type="slidenum">
              <a:rPr lang="en-US"/>
              <a:pPr>
                <a:defRPr/>
              </a:pPr>
              <a:t>‹#›</a:t>
            </a:fld>
            <a:endParaRPr lang="en-US" dirty="0"/>
          </a:p>
        </p:txBody>
      </p:sp>
    </p:spTree>
    <p:extLst>
      <p:ext uri="{BB962C8B-B14F-4D97-AF65-F5344CB8AC3E}">
        <p14:creationId xmlns:p14="http://schemas.microsoft.com/office/powerpoint/2010/main" val="284375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7F39AD-DBE1-4303-9B61-589B89BCB1A6}" type="slidenum">
              <a:rPr lang="en-US"/>
              <a:pPr>
                <a:defRPr/>
              </a:pPr>
              <a:t>‹#›</a:t>
            </a:fld>
            <a:endParaRPr lang="en-US" dirty="0"/>
          </a:p>
        </p:txBody>
      </p:sp>
    </p:spTree>
    <p:extLst>
      <p:ext uri="{BB962C8B-B14F-4D97-AF65-F5344CB8AC3E}">
        <p14:creationId xmlns:p14="http://schemas.microsoft.com/office/powerpoint/2010/main" val="113170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01BC75-5704-4C72-82E5-FC53F2C56336}" type="slidenum">
              <a:rPr lang="en-US"/>
              <a:pPr>
                <a:defRPr/>
              </a:pPr>
              <a:t>‹#›</a:t>
            </a:fld>
            <a:endParaRPr lang="en-US" dirty="0"/>
          </a:p>
        </p:txBody>
      </p:sp>
    </p:spTree>
    <p:extLst>
      <p:ext uri="{BB962C8B-B14F-4D97-AF65-F5344CB8AC3E}">
        <p14:creationId xmlns:p14="http://schemas.microsoft.com/office/powerpoint/2010/main" val="16146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BBFE48A-A78C-4C8E-888C-F9B33DDE16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37067" t="34584" r="36896" b="33640"/>
          <a:stretch>
            <a:fillRect/>
          </a:stretch>
        </p:blipFill>
        <p:spPr bwMode="auto">
          <a:xfrm>
            <a:off x="2397125" y="1270000"/>
            <a:ext cx="4349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DB62E-A4C0-82BC-A7CE-F38086DE8E3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8E2BD7E-8654-23D2-5846-C8867E912E80}"/>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8B61000E-92E5-F97B-B34E-7787A4EB6DE3}"/>
              </a:ext>
            </a:extLst>
          </p:cNvPr>
          <p:cNvPicPr>
            <a:picLocks noChangeAspect="1"/>
          </p:cNvPicPr>
          <p:nvPr/>
        </p:nvPicPr>
        <p:blipFill>
          <a:blip r:embed="rId3"/>
          <a:srcRect/>
          <a:stretch/>
        </p:blipFill>
        <p:spPr>
          <a:xfrm>
            <a:off x="348097" y="381000"/>
            <a:ext cx="8458199" cy="5638800"/>
          </a:xfrm>
          <a:prstGeom prst="rect">
            <a:avLst/>
          </a:prstGeom>
        </p:spPr>
      </p:pic>
    </p:spTree>
    <p:extLst>
      <p:ext uri="{BB962C8B-B14F-4D97-AF65-F5344CB8AC3E}">
        <p14:creationId xmlns:p14="http://schemas.microsoft.com/office/powerpoint/2010/main" val="290652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285FF-3296-A2C4-57EE-CF018498ADD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EAA63B8-4853-AC20-D1AC-66FF6770EB41}"/>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9F8126ED-E6C7-9AA0-D6B3-4945E73F130E}"/>
              </a:ext>
            </a:extLst>
          </p:cNvPr>
          <p:cNvPicPr>
            <a:picLocks noChangeAspect="1"/>
          </p:cNvPicPr>
          <p:nvPr/>
        </p:nvPicPr>
        <p:blipFill>
          <a:blip r:embed="rId3"/>
          <a:srcRect/>
          <a:stretch/>
        </p:blipFill>
        <p:spPr>
          <a:xfrm>
            <a:off x="348097" y="381000"/>
            <a:ext cx="8458199" cy="5638799"/>
          </a:xfrm>
          <a:prstGeom prst="rect">
            <a:avLst/>
          </a:prstGeom>
        </p:spPr>
      </p:pic>
    </p:spTree>
    <p:extLst>
      <p:ext uri="{BB962C8B-B14F-4D97-AF65-F5344CB8AC3E}">
        <p14:creationId xmlns:p14="http://schemas.microsoft.com/office/powerpoint/2010/main" val="2680240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200" b="1" dirty="0">
                <a:latin typeface="Bookman Old Style" panose="02050604050505020204" pitchFamily="18" charset="0"/>
              </a:rPr>
              <a:t>Based upon the standards and limitations for special exception variance approval, part of this request does meet all necessary conditions to grant a special exception variance to Section 609.1 to:</a:t>
            </a:r>
          </a:p>
          <a:p>
            <a:pPr marL="0" lvl="0" indent="0">
              <a:buNone/>
            </a:pPr>
            <a:r>
              <a:rPr lang="en-US" sz="1200" dirty="0">
                <a:latin typeface="Bookman Old Style" panose="02050604050505020204" pitchFamily="18" charset="0"/>
              </a:rPr>
              <a:t>• Remove the requirement for curb and gutter to allow the commercial access road to have vegetated ditches.</a:t>
            </a:r>
          </a:p>
          <a:p>
            <a:pPr marL="0" lvl="0" indent="0">
              <a:buNone/>
            </a:pPr>
            <a:r>
              <a:rPr lang="en-US" sz="1200" dirty="0">
                <a:latin typeface="Bookman Old Style" panose="02050604050505020204" pitchFamily="18" charset="0"/>
              </a:rPr>
              <a:t>• Allow gravel parking in lieu of paved parking for the spaces next to the rental units.</a:t>
            </a:r>
          </a:p>
          <a:p>
            <a:pPr marL="0" lvl="0" indent="0">
              <a:buNone/>
            </a:pPr>
            <a:endParaRPr lang="en-US" sz="1200" dirty="0">
              <a:latin typeface="Bookman Old Style" panose="02050604050505020204" pitchFamily="18" charset="0"/>
            </a:endParaRPr>
          </a:p>
          <a:p>
            <a:pPr marL="0" lvl="0" indent="0">
              <a:buNone/>
            </a:pPr>
            <a:r>
              <a:rPr lang="en-US" sz="1200" b="1" dirty="0">
                <a:latin typeface="Bookman Old Style" panose="02050604050505020204" pitchFamily="18" charset="0"/>
              </a:rPr>
              <a:t>Staff recommends denial of part of the variance to Section 609.1 to:</a:t>
            </a:r>
          </a:p>
          <a:p>
            <a:pPr marL="0" lvl="0" indent="0">
              <a:buNone/>
            </a:pPr>
            <a:r>
              <a:rPr lang="en-US" sz="1200">
                <a:latin typeface="Bookman Old Style" panose="02050604050505020204" pitchFamily="18" charset="0"/>
              </a:rPr>
              <a:t>• Allow a portion of a gravel drive to remain as a service drive and remove the requirement for paved commercial drive as this drive is the current legal access to the property.</a:t>
            </a:r>
          </a:p>
          <a:p>
            <a:pPr marL="0" lvl="0" indent="0">
              <a:buNone/>
            </a:pPr>
            <a:endParaRPr lang="en-US" sz="1200" b="1" dirty="0">
              <a:latin typeface="Bookman Old Style" panose="02050604050505020204" pitchFamily="18" charset="0"/>
            </a:endParaRPr>
          </a:p>
          <a:p>
            <a:pPr marL="0" lvl="0" indent="0">
              <a:buNone/>
            </a:pPr>
            <a:r>
              <a:rPr lang="en-US" sz="1200" b="1" dirty="0">
                <a:latin typeface="Bookman Old Style" panose="02050604050505020204" pitchFamily="18" charset="0"/>
              </a:rPr>
              <a:t>Should the present request be approved, staff recommends the following conditions to be fulfilled at the owner/developer’s expense.</a:t>
            </a:r>
          </a:p>
          <a:p>
            <a:pPr marL="0" lvl="0" indent="0">
              <a:buNone/>
            </a:pPr>
            <a:r>
              <a:rPr lang="en-US" sz="1200" dirty="0">
                <a:latin typeface="Bookman Old Style" panose="02050604050505020204" pitchFamily="18" charset="0"/>
              </a:rPr>
              <a:t>1. Development design and structures shall meet or exceed the standards indicated on the concept plan, narrative, representative architectural sketches, and other documents submitted with the variance application and attached hereto. This condition shall not construe approval of any standard that is not in conformity with the Unified Development Code.</a:t>
            </a:r>
          </a:p>
          <a:p>
            <a:pPr marL="0" lvl="0" indent="0">
              <a:buNone/>
            </a:pPr>
            <a:r>
              <a:rPr lang="en-US" sz="1200" dirty="0">
                <a:latin typeface="Bookman Old Style" panose="02050604050505020204" pitchFamily="18" charset="0"/>
              </a:rPr>
              <a:t>2. The owner at their own expense shall construct the improvements required by the County for public water and public waste services for the subject property and shall convey the same to the County, free of all liens. Said improvements shall include all on-site improvements and such off-site improvements as are required by the County to provide service to subject property.</a:t>
            </a:r>
          </a:p>
          <a:p>
            <a:pPr marL="0" lvl="0" indent="0">
              <a:buNone/>
            </a:pPr>
            <a:r>
              <a:rPr lang="en-US" sz="1200" dirty="0">
                <a:latin typeface="Bookman Old Style" panose="02050604050505020204" pitchFamily="18" charset="0"/>
              </a:rPr>
              <a:t>3. At its expense, Owner shall make all right of way improvements and shall dedicate all rights of way which are required by the County after the County’s review of Owner's development plans pursuant to the County’s ordinances and regulations. All such improvements shall be shown on the preliminary site plan and site development plans for the project and no development permit shall be issued until Owner has agreed to such improvements and dedication.</a:t>
            </a:r>
          </a:p>
          <a:p>
            <a:pPr marL="0" lvl="0" indent="0">
              <a:buNone/>
            </a:pPr>
            <a:endParaRPr lang="en-US" sz="1400" b="1" dirty="0">
              <a:latin typeface="Bookman Old Style" panose="02050604050505020204" pitchFamily="18" charset="0"/>
            </a:endParaRPr>
          </a:p>
          <a:p>
            <a:pPr marL="0" lvl="0" indent="0">
              <a:buNone/>
            </a:pPr>
            <a:endParaRPr lang="en-US" sz="1400" b="1" dirty="0">
              <a:latin typeface="Bookman Old Style" panose="02050604050505020204" pitchFamily="18" charset="0"/>
            </a:endParaRPr>
          </a:p>
          <a:p>
            <a:pPr marL="0" lvl="0" indent="0">
              <a:buNone/>
            </a:pPr>
            <a:endParaRPr lang="en-US" sz="1400" b="1" dirty="0">
              <a:latin typeface="Bookman Old Style" panose="02050604050505020204" pitchFamily="18" charset="0"/>
            </a:endParaRPr>
          </a:p>
        </p:txBody>
      </p:sp>
      <p:sp>
        <p:nvSpPr>
          <p:cNvPr id="7" name="Text Box 10"/>
          <p:cNvSpPr txBox="1">
            <a:spLocks noChangeArrowheads="1"/>
          </p:cNvSpPr>
          <p:nvPr/>
        </p:nvSpPr>
        <p:spPr bwMode="auto">
          <a:xfrm>
            <a:off x="304800" y="300335"/>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1600" b="1" i="1" dirty="0">
                <a:solidFill>
                  <a:srgbClr val="0000FF"/>
                </a:solidFill>
                <a:latin typeface="Bookman Old Style" panose="02050604050505020204" pitchFamily="18" charset="0"/>
              </a:rPr>
              <a:t>STAFF RECOMMENDATION &amp; CONDITIONAL RECOMMENDATIONS	</a:t>
            </a:r>
            <a:endParaRPr lang="en-US" altLang="en-US" sz="16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172200"/>
            <a:ext cx="8077200" cy="609600"/>
          </a:xfrm>
        </p:spPr>
        <p:txBody>
          <a:bodyPr/>
          <a:lstStyle/>
          <a:p>
            <a:pPr algn="l" eaLnBrk="1" hangingPunct="1"/>
            <a:r>
              <a:rPr lang="en-US" altLang="en-US" sz="2400" dirty="0">
                <a:latin typeface="Bookman Old Style" panose="02050604050505020204" pitchFamily="18" charset="0"/>
              </a:rPr>
              <a:t>Site Location </a:t>
            </a:r>
          </a:p>
        </p:txBody>
      </p:sp>
      <p:pic>
        <p:nvPicPr>
          <p:cNvPr id="3" name="Picture 2">
            <a:extLst>
              <a:ext uri="{FF2B5EF4-FFF2-40B4-BE49-F238E27FC236}">
                <a16:creationId xmlns:a16="http://schemas.microsoft.com/office/drawing/2014/main" id="{1B763DE8-A2C5-4E7A-9913-244238D468F2}"/>
              </a:ext>
            </a:extLst>
          </p:cNvPr>
          <p:cNvPicPr>
            <a:picLocks noChangeAspect="1"/>
          </p:cNvPicPr>
          <p:nvPr/>
        </p:nvPicPr>
        <p:blipFill>
          <a:blip r:embed="rId2"/>
          <a:srcRect/>
          <a:stretch/>
        </p:blipFill>
        <p:spPr>
          <a:xfrm>
            <a:off x="2" y="96175"/>
            <a:ext cx="9143992" cy="5916700"/>
          </a:xfrm>
          <a:prstGeom prst="rect">
            <a:avLst/>
          </a:prstGeom>
        </p:spPr>
      </p:pic>
    </p:spTree>
    <p:extLst>
      <p:ext uri="{BB962C8B-B14F-4D97-AF65-F5344CB8AC3E}">
        <p14:creationId xmlns:p14="http://schemas.microsoft.com/office/powerpoint/2010/main" val="38156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304800" y="6248400"/>
            <a:ext cx="7778262" cy="609600"/>
          </a:xfrm>
        </p:spPr>
        <p:txBody>
          <a:bodyPr/>
          <a:lstStyle/>
          <a:p>
            <a:pPr algn="l" eaLnBrk="1" hangingPunct="1"/>
            <a:r>
              <a:rPr lang="en-US" altLang="en-US" sz="2400" dirty="0">
                <a:latin typeface="Bookman Old Style" panose="02050604050505020204" pitchFamily="18" charset="0"/>
              </a:rPr>
              <a:t>Aerial Imagery</a:t>
            </a:r>
          </a:p>
        </p:txBody>
      </p:sp>
      <p:pic>
        <p:nvPicPr>
          <p:cNvPr id="3" name="Picture 2">
            <a:extLst>
              <a:ext uri="{FF2B5EF4-FFF2-40B4-BE49-F238E27FC236}">
                <a16:creationId xmlns:a16="http://schemas.microsoft.com/office/drawing/2014/main" id="{278B7114-EC04-4692-B922-AE279663F1F2}"/>
              </a:ext>
            </a:extLst>
          </p:cNvPr>
          <p:cNvPicPr>
            <a:picLocks noChangeAspect="1"/>
          </p:cNvPicPr>
          <p:nvPr/>
        </p:nvPicPr>
        <p:blipFill>
          <a:blip r:embed="rId2"/>
          <a:srcRect/>
          <a:stretch/>
        </p:blipFill>
        <p:spPr>
          <a:xfrm>
            <a:off x="528919" y="0"/>
            <a:ext cx="8086158" cy="6248395"/>
          </a:xfrm>
          <a:prstGeom prst="rect">
            <a:avLst/>
          </a:prstGeom>
        </p:spPr>
      </p:pic>
    </p:spTree>
    <p:extLst>
      <p:ext uri="{BB962C8B-B14F-4D97-AF65-F5344CB8AC3E}">
        <p14:creationId xmlns:p14="http://schemas.microsoft.com/office/powerpoint/2010/main" val="148198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66700" y="6248400"/>
            <a:ext cx="8077200" cy="685800"/>
          </a:xfrm>
        </p:spPr>
        <p:txBody>
          <a:bodyPr/>
          <a:lstStyle/>
          <a:p>
            <a:pPr algn="l" eaLnBrk="1" hangingPunct="1"/>
            <a:r>
              <a:rPr lang="en-US" altLang="en-US" sz="2400" dirty="0">
                <a:latin typeface="Bookman Old Style" panose="02050604050505020204" pitchFamily="18" charset="0"/>
              </a:rPr>
              <a:t>Zoning</a:t>
            </a:r>
          </a:p>
        </p:txBody>
      </p:sp>
      <p:sp>
        <p:nvSpPr>
          <p:cNvPr id="2" name="TextBox 1"/>
          <p:cNvSpPr txBox="1"/>
          <p:nvPr/>
        </p:nvSpPr>
        <p:spPr>
          <a:xfrm>
            <a:off x="3124200" y="3810000"/>
            <a:ext cx="518091" cy="369332"/>
          </a:xfrm>
          <a:prstGeom prst="rect">
            <a:avLst/>
          </a:prstGeom>
          <a:noFill/>
        </p:spPr>
        <p:txBody>
          <a:bodyPr wrap="none" rtlCol="0">
            <a:spAutoFit/>
          </a:bodyPr>
          <a:lstStyle/>
          <a:p>
            <a:r>
              <a:rPr lang="en-US" dirty="0">
                <a:solidFill>
                  <a:schemeClr val="accent3"/>
                </a:solidFill>
              </a:rPr>
              <a:t>AG</a:t>
            </a:r>
          </a:p>
        </p:txBody>
      </p:sp>
      <p:pic>
        <p:nvPicPr>
          <p:cNvPr id="4" name="Picture 3">
            <a:extLst>
              <a:ext uri="{FF2B5EF4-FFF2-40B4-BE49-F238E27FC236}">
                <a16:creationId xmlns:a16="http://schemas.microsoft.com/office/drawing/2014/main" id="{D2AA4FCC-2A0A-4986-86D1-80A9488F8FEF}"/>
              </a:ext>
            </a:extLst>
          </p:cNvPr>
          <p:cNvPicPr>
            <a:picLocks noChangeAspect="1"/>
          </p:cNvPicPr>
          <p:nvPr/>
        </p:nvPicPr>
        <p:blipFill>
          <a:blip r:embed="rId3"/>
          <a:srcRect/>
          <a:stretch/>
        </p:blipFill>
        <p:spPr>
          <a:xfrm>
            <a:off x="378761" y="49696"/>
            <a:ext cx="8386475" cy="6198699"/>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28600" y="6082553"/>
            <a:ext cx="8077200" cy="685800"/>
          </a:xfrm>
        </p:spPr>
        <p:txBody>
          <a:bodyPr/>
          <a:lstStyle/>
          <a:p>
            <a:pPr algn="l" eaLnBrk="1" hangingPunct="1"/>
            <a:r>
              <a:rPr lang="en-US" altLang="en-US" sz="2400" dirty="0">
                <a:latin typeface="Bookman Old Style" panose="02050604050505020204" pitchFamily="18" charset="0"/>
              </a:rPr>
              <a:t>Future Development </a:t>
            </a:r>
          </a:p>
        </p:txBody>
      </p:sp>
      <p:pic>
        <p:nvPicPr>
          <p:cNvPr id="3" name="Picture 2">
            <a:extLst>
              <a:ext uri="{FF2B5EF4-FFF2-40B4-BE49-F238E27FC236}">
                <a16:creationId xmlns:a16="http://schemas.microsoft.com/office/drawing/2014/main" id="{4C850F56-D7CC-4BA3-BE65-74DBAC1BF9B5}"/>
              </a:ext>
            </a:extLst>
          </p:cNvPr>
          <p:cNvPicPr>
            <a:picLocks noChangeAspect="1"/>
          </p:cNvPicPr>
          <p:nvPr/>
        </p:nvPicPr>
        <p:blipFill>
          <a:blip r:embed="rId2"/>
          <a:srcRect/>
          <a:stretch/>
        </p:blipFill>
        <p:spPr>
          <a:xfrm>
            <a:off x="2" y="304800"/>
            <a:ext cx="9143992" cy="5916700"/>
          </a:xfrm>
          <a:prstGeom prst="rect">
            <a:avLst/>
          </a:prstGeom>
        </p:spPr>
      </p:pic>
    </p:spTree>
    <p:extLst>
      <p:ext uri="{BB962C8B-B14F-4D97-AF65-F5344CB8AC3E}">
        <p14:creationId xmlns:p14="http://schemas.microsoft.com/office/powerpoint/2010/main" val="6892832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101B-5A5B-4A3B-9D69-96112C10BDCD}"/>
              </a:ext>
            </a:extLst>
          </p:cNvPr>
          <p:cNvSpPr>
            <a:spLocks noGrp="1"/>
          </p:cNvSpPr>
          <p:nvPr>
            <p:ph type="title"/>
          </p:nvPr>
        </p:nvSpPr>
        <p:spPr/>
        <p:txBody>
          <a:bodyPr/>
          <a:lstStyle/>
          <a:p>
            <a:pPr algn="l"/>
            <a:r>
              <a:rPr lang="en-US" sz="2400" b="1" i="1" dirty="0">
                <a:solidFill>
                  <a:srgbClr val="3333FF"/>
                </a:solidFill>
                <a:latin typeface="Bookman Old Style" panose="02050604050505020204" pitchFamily="18" charset="0"/>
              </a:rPr>
              <a:t>Summary of Request</a:t>
            </a:r>
            <a:br>
              <a:rPr lang="en-US" sz="2400" b="1" i="1" dirty="0">
                <a:solidFill>
                  <a:srgbClr val="3333FF"/>
                </a:solidFill>
                <a:latin typeface="Bookman Old Style" panose="02050604050505020204" pitchFamily="18" charset="0"/>
              </a:rPr>
            </a:br>
            <a:endParaRPr lang="en-US" sz="2400"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0F566476-D456-42E5-85D2-6FC908F2BDEA}"/>
              </a:ext>
            </a:extLst>
          </p:cNvPr>
          <p:cNvSpPr>
            <a:spLocks noGrp="1"/>
          </p:cNvSpPr>
          <p:nvPr>
            <p:ph idx="1"/>
          </p:nvPr>
        </p:nvSpPr>
        <p:spPr>
          <a:xfrm>
            <a:off x="304800" y="1066800"/>
            <a:ext cx="8610600" cy="5410200"/>
          </a:xfrm>
        </p:spPr>
        <p:txBody>
          <a:bodyPr/>
          <a:lstStyle/>
          <a:p>
            <a:pPr marL="0" indent="0">
              <a:buNone/>
            </a:pPr>
            <a:r>
              <a:rPr lang="en-US" sz="1400" dirty="0">
                <a:latin typeface="Bookman Old Style" panose="02050604050505020204" pitchFamily="18" charset="0"/>
              </a:rPr>
              <a:t>A Special Exception Variance from Section 609.1 to:</a:t>
            </a:r>
            <a:br>
              <a:rPr lang="en-US" sz="1400" dirty="0">
                <a:latin typeface="Bookman Old Style" panose="02050604050505020204" pitchFamily="18" charset="0"/>
              </a:rPr>
            </a:br>
            <a:br>
              <a:rPr lang="en-US" sz="1400" dirty="0">
                <a:latin typeface="Bookman Old Style" panose="02050604050505020204" pitchFamily="18" charset="0"/>
              </a:rPr>
            </a:br>
            <a:r>
              <a:rPr lang="en-US" sz="1400" dirty="0">
                <a:latin typeface="Bookman Old Style" panose="02050604050505020204" pitchFamily="18" charset="0"/>
              </a:rPr>
              <a:t>1) To allow a portion of an existing residential gravel drive to remain as a service drive and remove the requirement for a paved commercial drive.</a:t>
            </a:r>
            <a:br>
              <a:rPr lang="en-US" sz="1400" dirty="0">
                <a:latin typeface="Bookman Old Style" panose="02050604050505020204" pitchFamily="18" charset="0"/>
              </a:rPr>
            </a:br>
            <a:br>
              <a:rPr lang="en-US" sz="1400" dirty="0">
                <a:latin typeface="Bookman Old Style" panose="02050604050505020204" pitchFamily="18" charset="0"/>
              </a:rPr>
            </a:br>
            <a:r>
              <a:rPr lang="en-US" sz="1400" dirty="0">
                <a:latin typeface="Bookman Old Style" panose="02050604050505020204" pitchFamily="18" charset="0"/>
              </a:rPr>
              <a:t>2) Remove the requirement for curb and gutter to allow the commercial access road to have vegetated ditches. </a:t>
            </a:r>
            <a:br>
              <a:rPr lang="en-US" sz="1400" dirty="0">
                <a:latin typeface="Bookman Old Style" panose="02050604050505020204" pitchFamily="18" charset="0"/>
              </a:rPr>
            </a:br>
            <a:br>
              <a:rPr lang="en-US" sz="1400" dirty="0">
                <a:latin typeface="Bookman Old Style" panose="02050604050505020204" pitchFamily="18" charset="0"/>
              </a:rPr>
            </a:br>
            <a:r>
              <a:rPr lang="en-US" sz="1400" dirty="0">
                <a:latin typeface="Bookman Old Style" panose="02050604050505020204" pitchFamily="18" charset="0"/>
              </a:rPr>
              <a:t>3) Allow gravel parking in lieu of paved parking for the spaces next to the rental units.</a:t>
            </a:r>
          </a:p>
        </p:txBody>
      </p:sp>
      <p:cxnSp>
        <p:nvCxnSpPr>
          <p:cNvPr id="4" name="Straight Connector 3">
            <a:extLst>
              <a:ext uri="{FF2B5EF4-FFF2-40B4-BE49-F238E27FC236}">
                <a16:creationId xmlns:a16="http://schemas.microsoft.com/office/drawing/2014/main" id="{4CD2AC42-061E-483E-9ACD-6102C55EF29C}"/>
              </a:ext>
            </a:extLst>
          </p:cNvPr>
          <p:cNvCxnSpPr/>
          <p:nvPr/>
        </p:nvCxnSpPr>
        <p:spPr bwMode="auto">
          <a:xfrm>
            <a:off x="457200" y="9144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341690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CDF657EA-C430-4F8F-A7F5-730FAEA26EBF}"/>
              </a:ext>
            </a:extLst>
          </p:cNvPr>
          <p:cNvPicPr>
            <a:picLocks noChangeAspect="1"/>
          </p:cNvPicPr>
          <p:nvPr/>
        </p:nvPicPr>
        <p:blipFill>
          <a:blip r:embed="rId3"/>
          <a:srcRect/>
          <a:stretch/>
        </p:blipFill>
        <p:spPr>
          <a:xfrm rot="16200000">
            <a:off x="1713292" y="-843801"/>
            <a:ext cx="5717414" cy="7752426"/>
          </a:xfrm>
          <a:prstGeom prst="rect">
            <a:avLst/>
          </a:prstGeom>
        </p:spPr>
      </p:pic>
    </p:spTree>
    <p:extLst>
      <p:ext uri="{BB962C8B-B14F-4D97-AF65-F5344CB8AC3E}">
        <p14:creationId xmlns:p14="http://schemas.microsoft.com/office/powerpoint/2010/main" val="56252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9A5BC-D7DD-8A9D-081E-BAE97309F85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1BBA383-4164-02A6-D0BE-EDA6F2711863}"/>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ED34496C-78AE-0E87-7093-FAA09BB9C1A8}"/>
              </a:ext>
            </a:extLst>
          </p:cNvPr>
          <p:cNvPicPr>
            <a:picLocks noChangeAspect="1"/>
          </p:cNvPicPr>
          <p:nvPr/>
        </p:nvPicPr>
        <p:blipFill>
          <a:blip r:embed="rId3"/>
          <a:srcRect/>
          <a:stretch/>
        </p:blipFill>
        <p:spPr>
          <a:xfrm rot="16200000">
            <a:off x="1713292" y="-658307"/>
            <a:ext cx="5717414" cy="7381437"/>
          </a:xfrm>
          <a:prstGeom prst="rect">
            <a:avLst/>
          </a:prstGeom>
        </p:spPr>
      </p:pic>
    </p:spTree>
    <p:extLst>
      <p:ext uri="{BB962C8B-B14F-4D97-AF65-F5344CB8AC3E}">
        <p14:creationId xmlns:p14="http://schemas.microsoft.com/office/powerpoint/2010/main" val="220679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CDF657EA-C430-4F8F-A7F5-730FAEA26EBF}"/>
              </a:ext>
            </a:extLst>
          </p:cNvPr>
          <p:cNvPicPr>
            <a:picLocks noChangeAspect="1"/>
          </p:cNvPicPr>
          <p:nvPr/>
        </p:nvPicPr>
        <p:blipFill>
          <a:blip r:embed="rId3"/>
          <a:srcRect/>
          <a:stretch/>
        </p:blipFill>
        <p:spPr>
          <a:xfrm>
            <a:off x="348096" y="381000"/>
            <a:ext cx="8458202" cy="5638800"/>
          </a:xfrm>
          <a:prstGeom prst="rect">
            <a:avLst/>
          </a:prstGeom>
        </p:spPr>
      </p:pic>
    </p:spTree>
    <p:extLst>
      <p:ext uri="{BB962C8B-B14F-4D97-AF65-F5344CB8AC3E}">
        <p14:creationId xmlns:p14="http://schemas.microsoft.com/office/powerpoint/2010/main" val="193364607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57950</TotalTime>
  <Words>459</Words>
  <Application>Microsoft Office PowerPoint</Application>
  <PresentationFormat>On-screen Show (4:3)</PresentationFormat>
  <Paragraphs>32</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Bookman Old Style</vt:lpstr>
      <vt:lpstr>Calibri</vt:lpstr>
      <vt:lpstr>Default Design</vt:lpstr>
      <vt:lpstr>PowerPoint Presentation</vt:lpstr>
      <vt:lpstr>Site Location </vt:lpstr>
      <vt:lpstr>Aerial Imagery</vt:lpstr>
      <vt:lpstr>Zoning</vt:lpstr>
      <vt:lpstr>Future Development </vt:lpstr>
      <vt:lpstr>Summary of Request </vt:lpstr>
      <vt:lpstr>Recorded Plat </vt:lpstr>
      <vt:lpstr>Recorded Plat </vt:lpstr>
      <vt:lpstr>Concept Plan </vt:lpstr>
      <vt:lpstr>Concept Plan </vt:lpstr>
      <vt:lpstr>Concept Plan </vt:lpstr>
      <vt:lpstr>PowerPoint Presentation</vt:lpstr>
    </vt:vector>
  </TitlesOfParts>
  <Company>Oconee County BOC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Stephens</dc:creator>
  <cp:lastModifiedBy>Kyle Stephens</cp:lastModifiedBy>
  <cp:revision>740</cp:revision>
  <cp:lastPrinted>2020-02-17T21:02:52Z</cp:lastPrinted>
  <dcterms:created xsi:type="dcterms:W3CDTF">2006-05-26T15:38:14Z</dcterms:created>
  <dcterms:modified xsi:type="dcterms:W3CDTF">2025-01-07T19:36:33Z</dcterms:modified>
</cp:coreProperties>
</file>