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7" r:id="rId2"/>
    <p:sldId id="293" r:id="rId3"/>
    <p:sldId id="321" r:id="rId4"/>
    <p:sldId id="278" r:id="rId5"/>
    <p:sldId id="301" r:id="rId6"/>
    <p:sldId id="318" r:id="rId7"/>
    <p:sldId id="347" r:id="rId8"/>
    <p:sldId id="365" r:id="rId9"/>
    <p:sldId id="366" r:id="rId10"/>
    <p:sldId id="343" r:id="rId11"/>
    <p:sldId id="367" r:id="rId12"/>
    <p:sldId id="368" r:id="rId13"/>
    <p:sldId id="348" r:id="rId14"/>
    <p:sldId id="288" r:id="rId15"/>
    <p:sldId id="369" r:id="rId16"/>
    <p:sldId id="370" r:id="rId1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843" autoAdjust="0"/>
  </p:normalViewPr>
  <p:slideViewPr>
    <p:cSldViewPr showGuides="1">
      <p:cViewPr varScale="1">
        <p:scale>
          <a:sx n="105" d="100"/>
          <a:sy n="105" d="100"/>
        </p:scale>
        <p:origin x="175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6009-9852-2684-BACA-B205620A8427}"/>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FFB08B80-7ED2-A5CC-8405-63EB2F349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15</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866A4155-4B59-AB56-63C4-20099EBDB3CF}"/>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4A8216F-1A2B-1471-4A12-580E982643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212281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16</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E54D9-BE5A-6634-C2D7-0EE5645E9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4ED35-B026-DF90-9D3D-69D9517A5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18A6E-8BFA-583B-6099-C5417A6F36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889F4F-0847-9567-9D07-F7F18A7A5AD4}"/>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36160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EE4AB-5F28-0E5E-1465-B2B5081BF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66796-E6EE-7690-FFE4-6763B2198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D776D-1947-5CF6-0298-F1197FA413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7B2E66-0310-1C67-9926-275CFA3FD718}"/>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13400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9912C-9A8B-C640-A9EF-781D17A2B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63BEF-9028-CFFA-8898-9D155B063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22F8E-E60E-7DCC-0D26-F0D60F5698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C1157F-1D8C-7995-F113-4B189BF521BC}"/>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05654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0141-A51B-6D3C-EBCC-33AF835A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E6592-6EAD-D3AC-E742-1208A3B60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31CF2B-20E7-88C5-2052-5517892D3A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0D3A4F-11F1-836C-6928-8BC74D8E1039}"/>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12115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14</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300" cy="5379533"/>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6BA8B-7F41-41C1-9590-03EB3310B9E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AB4CC07-9AA8-4AF5-349E-E78412E1EE44}"/>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C8862BC3-141E-CA81-3747-05007CEC46BF}"/>
              </a:ext>
            </a:extLst>
          </p:cNvPr>
          <p:cNvPicPr>
            <a:picLocks noChangeAspect="1"/>
          </p:cNvPicPr>
          <p:nvPr/>
        </p:nvPicPr>
        <p:blipFill>
          <a:blip r:embed="rId3"/>
          <a:srcRect/>
          <a:stretch/>
        </p:blipFill>
        <p:spPr>
          <a:xfrm>
            <a:off x="537348" y="429026"/>
            <a:ext cx="8069299" cy="5379533"/>
          </a:xfrm>
          <a:prstGeom prst="rect">
            <a:avLst/>
          </a:prstGeom>
        </p:spPr>
      </p:pic>
    </p:spTree>
    <p:extLst>
      <p:ext uri="{BB962C8B-B14F-4D97-AF65-F5344CB8AC3E}">
        <p14:creationId xmlns:p14="http://schemas.microsoft.com/office/powerpoint/2010/main" val="3321385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3D97B-4887-20C8-1CCD-9EA0A2AA9A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B7AF0E-64BB-0BE1-8239-67116E1A9AE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229E42C6-ACCF-8C01-D27C-2E28E4AE039C}"/>
              </a:ext>
            </a:extLst>
          </p:cNvPr>
          <p:cNvPicPr>
            <a:picLocks noChangeAspect="1"/>
          </p:cNvPicPr>
          <p:nvPr/>
        </p:nvPicPr>
        <p:blipFill>
          <a:blip r:embed="rId3"/>
          <a:srcRect/>
          <a:stretch/>
        </p:blipFill>
        <p:spPr>
          <a:xfrm>
            <a:off x="537348" y="429026"/>
            <a:ext cx="8069299" cy="5379533"/>
          </a:xfrm>
          <a:prstGeom prst="rect">
            <a:avLst/>
          </a:prstGeom>
        </p:spPr>
      </p:pic>
    </p:spTree>
    <p:extLst>
      <p:ext uri="{BB962C8B-B14F-4D97-AF65-F5344CB8AC3E}">
        <p14:creationId xmlns:p14="http://schemas.microsoft.com/office/powerpoint/2010/main" val="156988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219D51CB-3189-0B9E-8584-A83959C609F1}"/>
              </a:ext>
            </a:extLst>
          </p:cNvPr>
          <p:cNvPicPr>
            <a:picLocks noChangeAspect="1"/>
          </p:cNvPicPr>
          <p:nvPr/>
        </p:nvPicPr>
        <p:blipFill>
          <a:blip r:embed="rId3"/>
          <a:srcRect/>
          <a:stretch/>
        </p:blipFill>
        <p:spPr>
          <a:xfrm>
            <a:off x="643486" y="36576"/>
            <a:ext cx="7857027" cy="6071338"/>
          </a:xfrm>
          <a:prstGeom prst="rect">
            <a:avLst/>
          </a:prstGeom>
        </p:spPr>
      </p:pic>
    </p:spTree>
    <p:extLst>
      <p:ext uri="{BB962C8B-B14F-4D97-AF65-F5344CB8AC3E}">
        <p14:creationId xmlns:p14="http://schemas.microsoft.com/office/powerpoint/2010/main" val="3409559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approval of the special use request. Staff recommends it be subject to the following conditions to be fulfilled by the developer/owner at their expense: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r>
              <a:rPr lang="en-US" sz="1400" dirty="0">
                <a:latin typeface="Bookman Old Style" panose="02050604050505020204" pitchFamily="18" charset="0"/>
              </a:rPr>
              <a:t>4. The preliminary and site development plan shall indicate a 50’ buffer along all property lines adjacent to existing residential uses </a:t>
            </a:r>
            <a:r>
              <a:rPr lang="en-US" sz="1400">
                <a:latin typeface="Bookman Old Style" panose="02050604050505020204" pitchFamily="18" charset="0"/>
              </a:rPr>
              <a:t>adjacent to </a:t>
            </a:r>
            <a:r>
              <a:rPr lang="en-US" sz="1400" dirty="0">
                <a:latin typeface="Bookman Old Style" panose="02050604050505020204" pitchFamily="18" charset="0"/>
              </a:rPr>
              <a:t>areas that propose a commercial use in accordance with Table </a:t>
            </a:r>
            <a:r>
              <a:rPr lang="en-US" sz="1400">
                <a:latin typeface="Bookman Old Style" panose="02050604050505020204" pitchFamily="18" charset="0"/>
              </a:rPr>
              <a:t>8.1.</a:t>
            </a:r>
            <a:endParaRPr lang="en-US" sz="1400"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7C70-F305-22D8-BA90-C0C8786A6CC6}"/>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AD6221B8-4332-C3F7-FBAA-1FA8C4BE99AE}"/>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4C8270A2-BD12-D52F-2C56-EF2D544FE67D}"/>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approval of the special use request. Staff recommends it be subject to the following conditions to be fulfilled by the developer/owner at their expense: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5. There shall be no outdoor amplified music after 9:00 PM.</a:t>
            </a:r>
          </a:p>
          <a:p>
            <a:pPr marL="0" indent="0">
              <a:buNone/>
            </a:pPr>
            <a:r>
              <a:rPr lang="en-US" sz="1400" dirty="0">
                <a:latin typeface="Bookman Old Style" panose="02050604050505020204" pitchFamily="18" charset="0"/>
              </a:rPr>
              <a:t>6. </a:t>
            </a:r>
            <a:r>
              <a:rPr lang="en-US" sz="1400">
                <a:latin typeface="Bookman Old Style" panose="02050604050505020204" pitchFamily="18" charset="0"/>
              </a:rPr>
              <a:t>All existing and proposed commercial drives on the property shall be constructed to meet Fire Codes, capable of supporting the imposed load of fire apparatus weighing up to 75,000 pounds (34 050 kg).</a:t>
            </a:r>
          </a:p>
          <a:p>
            <a:pPr marL="0" lvl="0" indent="0">
              <a:buNone/>
            </a:pPr>
            <a:endParaRPr lang="en-US" sz="2000" dirty="0">
              <a:latin typeface="Bookman Old Style" panose="02050604050505020204" pitchFamily="18" charset="0"/>
            </a:endParaRPr>
          </a:p>
        </p:txBody>
      </p:sp>
      <p:sp>
        <p:nvSpPr>
          <p:cNvPr id="7" name="Text Box 10">
            <a:extLst>
              <a:ext uri="{FF2B5EF4-FFF2-40B4-BE49-F238E27FC236}">
                <a16:creationId xmlns:a16="http://schemas.microsoft.com/office/drawing/2014/main" id="{4C8C8CAD-749C-3CC3-3232-D22D5791CC29}"/>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81FEA42C-B8C8-5F61-185A-D0F1929EFB66}"/>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523266"/>
      </p:ext>
    </p:extLst>
  </p:cSld>
  <p:clrMapOvr>
    <a:masterClrMapping/>
  </p:clrMapOvr>
  <p:transition spd="slow">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6 conditions recommended by staff, with a modification to Condition #4 and a new Condition #7:</a:t>
            </a:r>
            <a:br>
              <a:rPr lang="en-US" sz="1400" b="1" dirty="0">
                <a:latin typeface="Bookman Old Style" panose="02050604050505020204" pitchFamily="18" charset="0"/>
              </a:rPr>
            </a:br>
            <a:endParaRPr lang="en-US" sz="1400" b="1" dirty="0">
              <a:latin typeface="Bookman Old Style" panose="02050604050505020204" pitchFamily="18" charset="0"/>
            </a:endParaRPr>
          </a:p>
          <a:p>
            <a:pPr marL="0" lvl="0" indent="0">
              <a:buNone/>
            </a:pPr>
            <a:endParaRPr lang="en-US" sz="1400" b="1" dirty="0">
              <a:latin typeface="Bookman Old Style" panose="02050604050505020204" pitchFamily="18" charset="0"/>
            </a:endParaRPr>
          </a:p>
          <a:p>
            <a:pPr marL="0" lvl="0" indent="0">
              <a:buNone/>
            </a:pPr>
            <a:r>
              <a:rPr lang="en-US" sz="1400" b="1" dirty="0">
                <a:latin typeface="Bookman Old Style" panose="02050604050505020204" pitchFamily="18" charset="0"/>
              </a:rPr>
              <a:t>4. The preliminary and site development plan shall indicate a 75’ natural buffer along all property lines adjacent to existing residential uses adjacent for areas that propose a commercial use in accordance with Table 8.1.</a:t>
            </a:r>
          </a:p>
          <a:p>
            <a:pPr marL="0" lvl="0" indent="0">
              <a:buNone/>
            </a:pPr>
            <a:br>
              <a:rPr lang="en-US" sz="1400" b="1" dirty="0">
                <a:latin typeface="Bookman Old Style" panose="02050604050505020204" pitchFamily="18" charset="0"/>
              </a:rPr>
            </a:br>
            <a:r>
              <a:rPr lang="en-US" sz="1400" b="1" dirty="0">
                <a:latin typeface="Bookman Old Style" panose="02050604050505020204" pitchFamily="18" charset="0"/>
              </a:rPr>
              <a:t>7. The fire pit shall be located in a central point of the project.</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4446727D-44CF-4008-93FF-10C6C9BA0007}"/>
              </a:ext>
            </a:extLst>
          </p:cNvPr>
          <p:cNvPicPr>
            <a:picLocks noChangeAspect="1"/>
          </p:cNvPicPr>
          <p:nvPr/>
        </p:nvPicPr>
        <p:blipFill>
          <a:blip r:embed="rId2"/>
          <a:srcRect/>
          <a:stretch/>
        </p:blipFill>
        <p:spPr>
          <a:xfrm>
            <a:off x="114703" y="533400"/>
            <a:ext cx="8929245" cy="5777746"/>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3" y="0"/>
            <a:ext cx="8184769" cy="6324593"/>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5" cy="6403342"/>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4" y="304800"/>
            <a:ext cx="9143989" cy="5916698"/>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The applicant is requesting Special Use Approval for Recreational Overnight Camps with the construction of 10 recreational cabins for overnight rentals along with converting an existing dwelling to use for overnight rentals.</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3" name="Picture 2"/>
          <p:cNvPicPr>
            <a:picLocks noChangeAspect="1"/>
          </p:cNvPicPr>
          <p:nvPr/>
        </p:nvPicPr>
        <p:blipFill>
          <a:blip r:embed="rId3"/>
          <a:srcRect/>
          <a:stretch/>
        </p:blipFill>
        <p:spPr>
          <a:xfrm>
            <a:off x="457200" y="186285"/>
            <a:ext cx="8348443" cy="6062116"/>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A345-12FC-5484-2417-DA807821319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D33A35D-3F80-D98D-0F02-9004ECF992B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3" name="Picture 2">
            <a:extLst>
              <a:ext uri="{FF2B5EF4-FFF2-40B4-BE49-F238E27FC236}">
                <a16:creationId xmlns:a16="http://schemas.microsoft.com/office/drawing/2014/main" id="{E86EB8F8-FB73-29D0-558D-95432244E20D}"/>
              </a:ext>
            </a:extLst>
          </p:cNvPr>
          <p:cNvPicPr>
            <a:picLocks noChangeAspect="1"/>
          </p:cNvPicPr>
          <p:nvPr/>
        </p:nvPicPr>
        <p:blipFill>
          <a:blip r:embed="rId3"/>
          <a:srcRect/>
          <a:stretch/>
        </p:blipFill>
        <p:spPr>
          <a:xfrm rot="16200000">
            <a:off x="1616248" y="-714053"/>
            <a:ext cx="5911505" cy="7772398"/>
          </a:xfrm>
          <a:prstGeom prst="rect">
            <a:avLst/>
          </a:prstGeom>
        </p:spPr>
      </p:pic>
    </p:spTree>
    <p:extLst>
      <p:ext uri="{BB962C8B-B14F-4D97-AF65-F5344CB8AC3E}">
        <p14:creationId xmlns:p14="http://schemas.microsoft.com/office/powerpoint/2010/main" val="369433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97685-84B2-84A7-F2DD-01E9480BE53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CA9781E-C9B1-FF03-8F03-6CFDF33DB3E5}"/>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3" name="Picture 2">
            <a:extLst>
              <a:ext uri="{FF2B5EF4-FFF2-40B4-BE49-F238E27FC236}">
                <a16:creationId xmlns:a16="http://schemas.microsoft.com/office/drawing/2014/main" id="{8062BE7E-2837-6B17-BA99-444A0C02C1C6}"/>
              </a:ext>
            </a:extLst>
          </p:cNvPr>
          <p:cNvPicPr>
            <a:picLocks noChangeAspect="1"/>
          </p:cNvPicPr>
          <p:nvPr/>
        </p:nvPicPr>
        <p:blipFill>
          <a:blip r:embed="rId3"/>
          <a:srcRect/>
          <a:stretch/>
        </p:blipFill>
        <p:spPr>
          <a:xfrm rot="16200000">
            <a:off x="1662153" y="-773110"/>
            <a:ext cx="6096000" cy="8099417"/>
          </a:xfrm>
          <a:prstGeom prst="rect">
            <a:avLst/>
          </a:prstGeom>
        </p:spPr>
      </p:pic>
    </p:spTree>
    <p:extLst>
      <p:ext uri="{BB962C8B-B14F-4D97-AF65-F5344CB8AC3E}">
        <p14:creationId xmlns:p14="http://schemas.microsoft.com/office/powerpoint/2010/main" val="8162079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58369</TotalTime>
  <Words>555</Words>
  <Application>Microsoft Office PowerPoint</Application>
  <PresentationFormat>On-screen Show (4:3)</PresentationFormat>
  <Paragraphs>40</Paragraphs>
  <Slides>16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Recorded Plat</vt:lpstr>
      <vt:lpstr>Recorded Plat</vt:lpstr>
      <vt:lpstr>Concept Plan </vt:lpstr>
      <vt:lpstr>Concept Plan </vt:lpstr>
      <vt:lpstr>Concept Plan </vt:lpstr>
      <vt:lpstr>Architectural Images</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787</cp:revision>
  <cp:lastPrinted>2020-02-17T21:02:52Z</cp:lastPrinted>
  <dcterms:created xsi:type="dcterms:W3CDTF">2006-05-26T15:38:14Z</dcterms:created>
  <dcterms:modified xsi:type="dcterms:W3CDTF">2025-01-07T13:51:43Z</dcterms:modified>
</cp:coreProperties>
</file>