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7" r:id="rId2"/>
    <p:sldId id="293" r:id="rId3"/>
    <p:sldId id="321" r:id="rId4"/>
    <p:sldId id="278" r:id="rId5"/>
    <p:sldId id="301" r:id="rId6"/>
    <p:sldId id="318" r:id="rId7"/>
    <p:sldId id="347" r:id="rId8"/>
    <p:sldId id="343" r:id="rId9"/>
    <p:sldId id="348" r:id="rId10"/>
    <p:sldId id="374" r:id="rId11"/>
    <p:sldId id="375" r:id="rId12"/>
    <p:sldId id="288" r:id="rId13"/>
    <p:sldId id="366"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843" autoAdjust="0"/>
  </p:normalViewPr>
  <p:slideViewPr>
    <p:cSldViewPr showGuides="1">
      <p:cViewPr varScale="1">
        <p:scale>
          <a:sx n="108" d="100"/>
          <a:sy n="108" d="100"/>
        </p:scale>
        <p:origin x="166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3882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131303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1ADA-04C2-D175-391A-6E3F413F5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33B10-697A-E04F-6E87-1F9DA5FE2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988D6-BDB2-6C2B-2839-C7F020653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DFD1A-72D5-2821-78C6-072F0B097EDC}"/>
              </a:ext>
            </a:extLst>
          </p:cNvPr>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231258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90C4-556B-0572-C9D9-4CD3BCB5A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42C8A-5291-AE9A-C72D-2DB090135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4AC36-B802-927A-7EE7-6F35DF41DD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6A7A4C-2624-ABB2-5DD8-B4CF72B6610F}"/>
              </a:ext>
            </a:extLst>
          </p:cNvPr>
          <p:cNvSpPr>
            <a:spLocks noGrp="1"/>
          </p:cNvSpPr>
          <p:nvPr>
            <p:ph type="sldNum" sz="quarter" idx="10"/>
          </p:nvPr>
        </p:nvSpPr>
        <p:spPr/>
        <p:txBody>
          <a:bodyPr/>
          <a:lstStyle/>
          <a:p>
            <a:pPr>
              <a:defRPr/>
            </a:pPr>
            <a:fld id="{76FEA435-0698-47DF-ABED-5ACA0055F4C8}" type="slidenum">
              <a:rPr lang="en-US" smtClean="0"/>
              <a:pPr>
                <a:defRPr/>
              </a:pPr>
              <a:t>10</a:t>
            </a:fld>
            <a:endParaRPr lang="en-US" dirty="0"/>
          </a:p>
        </p:txBody>
      </p:sp>
    </p:spTree>
    <p:extLst>
      <p:ext uri="{BB962C8B-B14F-4D97-AF65-F5344CB8AC3E}">
        <p14:creationId xmlns:p14="http://schemas.microsoft.com/office/powerpoint/2010/main" val="4052227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690A6-AD3D-6520-F4C8-78898D26A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E8995-1248-0A53-845C-AE22E428CF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3550A-6634-1657-24C1-B7B1995FB3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6FB25B-5FAB-FEEC-68AD-A33281BBED60}"/>
              </a:ext>
            </a:extLst>
          </p:cNvPr>
          <p:cNvSpPr>
            <a:spLocks noGrp="1"/>
          </p:cNvSpPr>
          <p:nvPr>
            <p:ph type="sldNum" sz="quarter" idx="10"/>
          </p:nvPr>
        </p:nvSpPr>
        <p:spPr/>
        <p:txBody>
          <a:bodyPr/>
          <a:lstStyle/>
          <a:p>
            <a:pPr>
              <a:defRPr/>
            </a:pPr>
            <a:fld id="{76FEA435-0698-47DF-ABED-5ACA0055F4C8}" type="slidenum">
              <a:rPr lang="en-US" smtClean="0"/>
              <a:pPr>
                <a:defRPr/>
              </a:pPr>
              <a:t>11</a:t>
            </a:fld>
            <a:endParaRPr lang="en-US" dirty="0"/>
          </a:p>
        </p:txBody>
      </p:sp>
    </p:spTree>
    <p:extLst>
      <p:ext uri="{BB962C8B-B14F-4D97-AF65-F5344CB8AC3E}">
        <p14:creationId xmlns:p14="http://schemas.microsoft.com/office/powerpoint/2010/main" val="362709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12</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13</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316296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FAA48-60E1-204F-9878-E29199C3588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0D5BF77-5CB7-8D50-5838-91982A7BD1DD}"/>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5" name="Picture 4">
            <a:extLst>
              <a:ext uri="{FF2B5EF4-FFF2-40B4-BE49-F238E27FC236}">
                <a16:creationId xmlns:a16="http://schemas.microsoft.com/office/drawing/2014/main" id="{8ED42EE7-5744-E71C-EDF7-D77F94B2E21E}"/>
              </a:ext>
            </a:extLst>
          </p:cNvPr>
          <p:cNvPicPr>
            <a:picLocks noChangeAspect="1"/>
          </p:cNvPicPr>
          <p:nvPr/>
        </p:nvPicPr>
        <p:blipFill>
          <a:blip r:embed="rId3"/>
          <a:srcRect/>
          <a:stretch/>
        </p:blipFill>
        <p:spPr>
          <a:xfrm>
            <a:off x="419100" y="583987"/>
            <a:ext cx="8305800" cy="5374341"/>
          </a:xfrm>
          <a:prstGeom prst="rect">
            <a:avLst/>
          </a:prstGeom>
        </p:spPr>
      </p:pic>
    </p:spTree>
    <p:extLst>
      <p:ext uri="{BB962C8B-B14F-4D97-AF65-F5344CB8AC3E}">
        <p14:creationId xmlns:p14="http://schemas.microsoft.com/office/powerpoint/2010/main" val="341070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2029F-323C-DCBF-5F8C-03AC63F202A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CEF1C1B-1831-3A2D-AA61-746336A0785F}"/>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5" name="Picture 4">
            <a:extLst>
              <a:ext uri="{FF2B5EF4-FFF2-40B4-BE49-F238E27FC236}">
                <a16:creationId xmlns:a16="http://schemas.microsoft.com/office/drawing/2014/main" id="{8204D3A6-E6C2-0344-C97D-799D541D658D}"/>
              </a:ext>
            </a:extLst>
          </p:cNvPr>
          <p:cNvPicPr>
            <a:picLocks noChangeAspect="1"/>
          </p:cNvPicPr>
          <p:nvPr/>
        </p:nvPicPr>
        <p:blipFill>
          <a:blip r:embed="rId3"/>
          <a:srcRect/>
          <a:stretch/>
        </p:blipFill>
        <p:spPr>
          <a:xfrm>
            <a:off x="419100" y="583987"/>
            <a:ext cx="8305799" cy="5374341"/>
          </a:xfrm>
          <a:prstGeom prst="rect">
            <a:avLst/>
          </a:prstGeom>
        </p:spPr>
      </p:pic>
    </p:spTree>
    <p:extLst>
      <p:ext uri="{BB962C8B-B14F-4D97-AF65-F5344CB8AC3E}">
        <p14:creationId xmlns:p14="http://schemas.microsoft.com/office/powerpoint/2010/main" val="34437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conditional approval of this request subject to the following conditions to be fulfilled at the expense of the owner/developer: </a:t>
            </a:r>
            <a:endParaRPr lang="en-US" sz="1600" dirty="0">
              <a:latin typeface="Bookman Old Style" panose="02050604050505020204" pitchFamily="18" charset="0"/>
            </a:endParaRPr>
          </a:p>
          <a:p>
            <a:pPr marL="0" indent="0">
              <a:buNone/>
            </a:pPr>
            <a:r>
              <a:rPr lang="en-US" sz="1400" dirty="0">
                <a:latin typeface="Bookman Old Style" panose="02050604050505020204" pitchFamily="18" charset="0"/>
              </a:rPr>
              <a:t>1. Development design and structures shall meet or exceed the standards indicated on the concept plan, narrative, representative architectural sketches, and other documents submitted with the zoning application and attached hereto. This condition shall not construe approval of any standard that is not in conformity with the Unified Development Code. </a:t>
            </a:r>
          </a:p>
          <a:p>
            <a:pPr marL="0" indent="0">
              <a:buNone/>
            </a:pPr>
            <a:r>
              <a:rPr lang="en-US" sz="1400" dirty="0">
                <a:latin typeface="Bookman Old Style" panose="02050604050505020204" pitchFamily="18" charset="0"/>
              </a:rPr>
              <a:t>2. The owner at their own expense shall construct the improvements required by the County for public water and public waste services for the subject property shall convey same to the County, free of all liens. Said improvements shall include all on-site improvements and such off-site improvements as are required by the County to provide service to subject property.</a:t>
            </a:r>
          </a:p>
          <a:p>
            <a:pPr marL="0" indent="0">
              <a:buNone/>
            </a:pPr>
            <a:r>
              <a:rPr lang="en-US" sz="1400" dirty="0">
                <a:latin typeface="Bookman Old Style" panose="02050604050505020204" pitchFamily="18" charset="0"/>
              </a:rPr>
              <a:t>3. At its expense, Owner shall make all right of way improvements and shall dedicate all rights of way which are required by the County after the County’s review of Owner's development plans pursuant to the County’s ordinances and regulations. All such improvements shall be shown on the preliminary site plan and site development plans for the project and no development permit shall be issued until Owner has agreed to such improvements and dedication. </a:t>
            </a:r>
          </a:p>
          <a:p>
            <a:pPr marL="0" indent="0">
              <a:buNone/>
            </a:pPr>
            <a:r>
              <a:rPr lang="en-US" sz="1400" dirty="0">
                <a:latin typeface="Bookman Old Style" panose="02050604050505020204" pitchFamily="18" charset="0"/>
              </a:rPr>
              <a:t>4. At least 80 percent of exterior wall surfaces of all buildings and structures shall be either brick veneer, stone veneer or glass, or combination thereof. Additional primary and accent materials are allowed as indicated in UDC Section 306.03.</a:t>
            </a:r>
          </a:p>
          <a:p>
            <a:pPr marL="0" indent="0">
              <a:buNone/>
            </a:pPr>
            <a:r>
              <a:rPr lang="en-US" sz="1400">
                <a:latin typeface="Bookman Old Style" panose="02050604050505020204" pitchFamily="18" charset="0"/>
              </a:rPr>
              <a:t>5. Service </a:t>
            </a:r>
            <a:r>
              <a:rPr lang="en-US" sz="1400" dirty="0">
                <a:latin typeface="Bookman Old Style" panose="02050604050505020204" pitchFamily="18" charset="0"/>
              </a:rPr>
              <a:t>areas and dumpsters shall be visually screened from public view by a six-foot masonry wall with façade materials matching the exterior of principal structures with black painted metal/steel enclosure doors. Enclosure doors made of wood or chain link are prohibited.</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Planning Commission recommends approval subject to the conditions recommended by staff.</a:t>
            </a:r>
            <a:br>
              <a:rPr lang="en-US" sz="1400" b="1" dirty="0">
                <a:latin typeface="Bookman Old Style" panose="02050604050505020204" pitchFamily="18" charset="0"/>
              </a:rPr>
            </a:br>
            <a:endParaRPr lang="en-US" sz="1400" b="1" dirty="0">
              <a:latin typeface="Bookman Old Style" panose="02050604050505020204" pitchFamily="18" charset="0"/>
            </a:endParaRP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Planning Commission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8746"/>
      </p:ext>
    </p:extLst>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2" name="Picture 1">
            <a:extLst>
              <a:ext uri="{FF2B5EF4-FFF2-40B4-BE49-F238E27FC236}">
                <a16:creationId xmlns:a16="http://schemas.microsoft.com/office/drawing/2014/main" id="{BBB4E636-4F36-C7AF-1D1C-CC82CA12D774}"/>
              </a:ext>
            </a:extLst>
          </p:cNvPr>
          <p:cNvPicPr>
            <a:picLocks noChangeAspect="1"/>
          </p:cNvPicPr>
          <p:nvPr/>
        </p:nvPicPr>
        <p:blipFill>
          <a:blip r:embed="rId2"/>
          <a:srcRect/>
          <a:stretch/>
        </p:blipFill>
        <p:spPr>
          <a:xfrm>
            <a:off x="0" y="255494"/>
            <a:ext cx="9143999" cy="5916706"/>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473B00D9-F1D5-4CDF-87EB-BE76FC4E7727}"/>
              </a:ext>
            </a:extLst>
          </p:cNvPr>
          <p:cNvPicPr>
            <a:picLocks noChangeAspect="1"/>
          </p:cNvPicPr>
          <p:nvPr/>
        </p:nvPicPr>
        <p:blipFill>
          <a:blip r:embed="rId2"/>
          <a:srcRect/>
          <a:stretch/>
        </p:blipFill>
        <p:spPr>
          <a:xfrm>
            <a:off x="479613" y="0"/>
            <a:ext cx="8184768" cy="6324592"/>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5" name="Picture 4">
            <a:extLst>
              <a:ext uri="{FF2B5EF4-FFF2-40B4-BE49-F238E27FC236}">
                <a16:creationId xmlns:a16="http://schemas.microsoft.com/office/drawing/2014/main" id="{8C303ED0-4C02-413B-95AD-24D2B9D478A3}"/>
              </a:ext>
            </a:extLst>
          </p:cNvPr>
          <p:cNvPicPr>
            <a:picLocks noChangeAspect="1"/>
          </p:cNvPicPr>
          <p:nvPr/>
        </p:nvPicPr>
        <p:blipFill>
          <a:blip r:embed="rId3"/>
          <a:srcRect/>
          <a:stretch/>
        </p:blipFill>
        <p:spPr>
          <a:xfrm>
            <a:off x="213948" y="26377"/>
            <a:ext cx="8663345" cy="6403341"/>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5E802C33-7E91-44DA-90DF-86A1E5EE40A9}"/>
              </a:ext>
            </a:extLst>
          </p:cNvPr>
          <p:cNvPicPr>
            <a:picLocks noChangeAspect="1"/>
          </p:cNvPicPr>
          <p:nvPr/>
        </p:nvPicPr>
        <p:blipFill>
          <a:blip r:embed="rId2"/>
          <a:srcRect/>
          <a:stretch/>
        </p:blipFill>
        <p:spPr>
          <a:xfrm>
            <a:off x="5" y="304800"/>
            <a:ext cx="9143987" cy="5916697"/>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21212" y="1265238"/>
            <a:ext cx="8610600" cy="5410200"/>
          </a:xfrm>
        </p:spPr>
        <p:txBody>
          <a:bodyPr/>
          <a:lstStyle/>
          <a:p>
            <a:pPr marL="0" indent="0">
              <a:buNone/>
            </a:pPr>
            <a:r>
              <a:rPr lang="en-US" sz="2000" dirty="0">
                <a:latin typeface="Bookman Old Style" panose="02050604050505020204" pitchFamily="18" charset="0"/>
              </a:rPr>
              <a:t>Rezoning of a 3.14 acre portion of tax parcel C-01V-006 from AG (Agricultural) to B-2 (Highway Business)</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p>
        </p:txBody>
      </p:sp>
      <p:pic>
        <p:nvPicPr>
          <p:cNvPr id="4" name="Picture 3">
            <a:extLst>
              <a:ext uri="{FF2B5EF4-FFF2-40B4-BE49-F238E27FC236}">
                <a16:creationId xmlns:a16="http://schemas.microsoft.com/office/drawing/2014/main" id="{756807D5-BE94-3B62-396C-D22E59551391}"/>
              </a:ext>
            </a:extLst>
          </p:cNvPr>
          <p:cNvPicPr>
            <a:picLocks noChangeAspect="1"/>
          </p:cNvPicPr>
          <p:nvPr/>
        </p:nvPicPr>
        <p:blipFill>
          <a:blip r:embed="rId3"/>
          <a:srcRect/>
          <a:stretch/>
        </p:blipFill>
        <p:spPr>
          <a:xfrm rot="16200000">
            <a:off x="1778000" y="-460385"/>
            <a:ext cx="5587999" cy="7231528"/>
          </a:xfrm>
          <a:prstGeom prst="rect">
            <a:avLst/>
          </a:prstGeom>
        </p:spPr>
      </p:pic>
    </p:spTree>
    <p:extLst>
      <p:ext uri="{BB962C8B-B14F-4D97-AF65-F5344CB8AC3E}">
        <p14:creationId xmlns:p14="http://schemas.microsoft.com/office/powerpoint/2010/main" val="68744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p:cNvPicPr>
            <a:picLocks noChangeAspect="1"/>
          </p:cNvPicPr>
          <p:nvPr/>
        </p:nvPicPr>
        <p:blipFill>
          <a:blip r:embed="rId3"/>
          <a:srcRect/>
          <a:stretch/>
        </p:blipFill>
        <p:spPr>
          <a:xfrm>
            <a:off x="537348" y="429026"/>
            <a:ext cx="8069299" cy="5379533"/>
          </a:xfrm>
          <a:prstGeom prst="rect">
            <a:avLst/>
          </a:prstGeom>
        </p:spPr>
      </p:pic>
    </p:spTree>
    <p:extLst>
      <p:ext uri="{BB962C8B-B14F-4D97-AF65-F5344CB8AC3E}">
        <p14:creationId xmlns:p14="http://schemas.microsoft.com/office/powerpoint/2010/main" val="268932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B42FC-979D-875C-D286-3FD051E5051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47FB305-C311-CC60-18E5-F9D8DC8500DC}"/>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5" name="Picture 4">
            <a:extLst>
              <a:ext uri="{FF2B5EF4-FFF2-40B4-BE49-F238E27FC236}">
                <a16:creationId xmlns:a16="http://schemas.microsoft.com/office/drawing/2014/main" id="{4FB5860C-D22C-FD0E-D959-BE3A3C5DE737}"/>
              </a:ext>
            </a:extLst>
          </p:cNvPr>
          <p:cNvPicPr>
            <a:picLocks noChangeAspect="1"/>
          </p:cNvPicPr>
          <p:nvPr/>
        </p:nvPicPr>
        <p:blipFill>
          <a:blip r:embed="rId3"/>
          <a:stretch>
            <a:fillRect/>
          </a:stretch>
        </p:blipFill>
        <p:spPr>
          <a:xfrm>
            <a:off x="419100" y="304800"/>
            <a:ext cx="8305800" cy="5932715"/>
          </a:xfrm>
          <a:prstGeom prst="rect">
            <a:avLst/>
          </a:prstGeom>
        </p:spPr>
      </p:pic>
    </p:spTree>
    <p:extLst>
      <p:ext uri="{BB962C8B-B14F-4D97-AF65-F5344CB8AC3E}">
        <p14:creationId xmlns:p14="http://schemas.microsoft.com/office/powerpoint/2010/main" val="34095591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58336</TotalTime>
  <Words>405</Words>
  <Application>Microsoft Office PowerPoint</Application>
  <PresentationFormat>On-screen Show (4:3)</PresentationFormat>
  <Paragraphs>29</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vt:lpstr>
      <vt:lpstr>Concept Plan </vt:lpstr>
      <vt:lpstr>Architectural Images</vt:lpstr>
      <vt:lpstr>Architectural Images</vt:lpstr>
      <vt:lpstr>Architectural Images</vt:lpstr>
      <vt:lpstr>PowerPoint Presentation</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Kyle Stephens</cp:lastModifiedBy>
  <cp:revision>794</cp:revision>
  <cp:lastPrinted>2020-02-17T21:02:52Z</cp:lastPrinted>
  <dcterms:created xsi:type="dcterms:W3CDTF">2006-05-26T15:38:14Z</dcterms:created>
  <dcterms:modified xsi:type="dcterms:W3CDTF">2025-03-04T20:37:09Z</dcterms:modified>
</cp:coreProperties>
</file>