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7" r:id="rId2"/>
    <p:sldId id="293" r:id="rId3"/>
    <p:sldId id="321" r:id="rId4"/>
    <p:sldId id="278" r:id="rId5"/>
    <p:sldId id="301" r:id="rId6"/>
    <p:sldId id="318" r:id="rId7"/>
    <p:sldId id="347" r:id="rId8"/>
    <p:sldId id="370" r:id="rId9"/>
    <p:sldId id="343" r:id="rId10"/>
    <p:sldId id="348" r:id="rId11"/>
    <p:sldId id="288" r:id="rId12"/>
    <p:sldId id="349" r:id="rId13"/>
    <p:sldId id="366" r:id="rId14"/>
    <p:sldId id="368" r:id="rId15"/>
    <p:sldId id="369" r:id="rId16"/>
    <p:sldId id="371"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843" autoAdjust="0"/>
  </p:normalViewPr>
  <p:slideViewPr>
    <p:cSldViewPr showGuides="1">
      <p:cViewPr varScale="1">
        <p:scale>
          <a:sx n="108" d="100"/>
          <a:sy n="108" d="100"/>
        </p:scale>
        <p:origin x="166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F673-22A4-1E8C-8872-E31EF1C8D906}"/>
            </a:ext>
          </a:extLst>
        </p:cNvPr>
        <p:cNvGrpSpPr/>
        <p:nvPr/>
      </p:nvGrpSpPr>
      <p:grpSpPr>
        <a:xfrm>
          <a:off x="0" y="0"/>
          <a:ext cx="0" cy="0"/>
          <a:chOff x="0" y="0"/>
          <a:chExt cx="0" cy="0"/>
        </a:xfrm>
      </p:grpSpPr>
      <p:sp>
        <p:nvSpPr>
          <p:cNvPr id="14338" name="Rectangle 7">
            <a:extLst>
              <a:ext uri="{FF2B5EF4-FFF2-40B4-BE49-F238E27FC236}">
                <a16:creationId xmlns:a16="http://schemas.microsoft.com/office/drawing/2014/main" id="{FBC683E1-4964-B78B-B1E7-518E03AD71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15</a:t>
            </a:fld>
            <a:endParaRPr lang="en-US" altLang="en-US" dirty="0">
              <a:solidFill>
                <a:srgbClr val="000000"/>
              </a:solidFill>
              <a:cs typeface="Arial" pitchFamily="34" charset="0"/>
            </a:endParaRPr>
          </a:p>
        </p:txBody>
      </p:sp>
      <p:sp>
        <p:nvSpPr>
          <p:cNvPr id="14339" name="Rectangle 2">
            <a:extLst>
              <a:ext uri="{FF2B5EF4-FFF2-40B4-BE49-F238E27FC236}">
                <a16:creationId xmlns:a16="http://schemas.microsoft.com/office/drawing/2014/main" id="{C106ABC5-E931-E322-79F5-90073586A19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8FD9129-C7F6-3DC4-3863-BCD6076EA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197388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16</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231258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11</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97744-4559-5A50-8055-78820969EA06}"/>
            </a:ext>
          </a:extLst>
        </p:cNvPr>
        <p:cNvGrpSpPr/>
        <p:nvPr/>
      </p:nvGrpSpPr>
      <p:grpSpPr>
        <a:xfrm>
          <a:off x="0" y="0"/>
          <a:ext cx="0" cy="0"/>
          <a:chOff x="0" y="0"/>
          <a:chExt cx="0" cy="0"/>
        </a:xfrm>
      </p:grpSpPr>
      <p:sp>
        <p:nvSpPr>
          <p:cNvPr id="14338" name="Rectangle 7">
            <a:extLst>
              <a:ext uri="{FF2B5EF4-FFF2-40B4-BE49-F238E27FC236}">
                <a16:creationId xmlns:a16="http://schemas.microsoft.com/office/drawing/2014/main" id="{23DE271C-2C52-1F8E-BFE6-7981229B8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12</a:t>
            </a:fld>
            <a:endParaRPr lang="en-US" altLang="en-US" dirty="0">
              <a:solidFill>
                <a:srgbClr val="000000"/>
              </a:solidFill>
              <a:cs typeface="Arial" pitchFamily="34" charset="0"/>
            </a:endParaRPr>
          </a:p>
        </p:txBody>
      </p:sp>
      <p:sp>
        <p:nvSpPr>
          <p:cNvPr id="14339" name="Rectangle 2">
            <a:extLst>
              <a:ext uri="{FF2B5EF4-FFF2-40B4-BE49-F238E27FC236}">
                <a16:creationId xmlns:a16="http://schemas.microsoft.com/office/drawing/2014/main" id="{7214B86D-7919-E7D3-040F-199A8ADDA80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C5BDC5A-CBF6-C0C9-A447-B3D315F995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101333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13</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14</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3CD5BF61-0CCF-31CC-D891-03AE30483B26}"/>
              </a:ext>
            </a:extLst>
          </p:cNvPr>
          <p:cNvPicPr>
            <a:picLocks noChangeAspect="1"/>
          </p:cNvPicPr>
          <p:nvPr/>
        </p:nvPicPr>
        <p:blipFill>
          <a:blip r:embed="rId3"/>
          <a:stretch>
            <a:fillRect/>
          </a:stretch>
        </p:blipFill>
        <p:spPr>
          <a:xfrm>
            <a:off x="0" y="33528"/>
            <a:ext cx="9144000" cy="5916706"/>
          </a:xfrm>
          <a:prstGeom prst="rect">
            <a:avLst/>
          </a:prstGeom>
        </p:spPr>
      </p:pic>
    </p:spTree>
    <p:extLst>
      <p:ext uri="{BB962C8B-B14F-4D97-AF65-F5344CB8AC3E}">
        <p14:creationId xmlns:p14="http://schemas.microsoft.com/office/powerpoint/2010/main" val="34095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a:t>
            </a:r>
            <a:r>
              <a:rPr lang="en-US" sz="1600" b="1" u="sng" dirty="0">
                <a:latin typeface="Bookman Old Style" panose="02050604050505020204" pitchFamily="18" charset="0"/>
              </a:rPr>
              <a:t>conditional approval</a:t>
            </a:r>
            <a:r>
              <a:rPr lang="en-US" sz="1600" b="1" dirty="0">
                <a:latin typeface="Bookman Old Style" panose="02050604050505020204" pitchFamily="18" charset="0"/>
              </a:rPr>
              <a:t> of the request to rezone ±0.902 acres to B-2 </a:t>
            </a:r>
            <a:r>
              <a:rPr lang="en-US" sz="1600" b="1" u="sng" dirty="0">
                <a:latin typeface="Bookman Old Style" panose="02050604050505020204" pitchFamily="18" charset="0"/>
              </a:rPr>
              <a:t>subject to the following conditions</a:t>
            </a:r>
            <a:r>
              <a:rPr lang="en-US" sz="1600" b="1" dirty="0">
                <a:latin typeface="Bookman Old Style" panose="02050604050505020204" pitchFamily="18" charset="0"/>
              </a:rPr>
              <a:t>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dirty="0">
                <a:latin typeface="Bookman Old Style" panose="02050604050505020204" pitchFamily="18" charset="0"/>
              </a:rPr>
              <a:t>2. The owner at their own expense shall construct the improvements required by the County for public water for the subject property and shall convey the same to the County, free of all liens. Said improvements shall include all on-site improvements and such off-site improvements as are required by the County to provide service to subject property.</a:t>
            </a: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a:p>
            <a:pPr marL="0" indent="0">
              <a:buNone/>
            </a:pPr>
            <a:r>
              <a:rPr lang="en-US" sz="1400" dirty="0">
                <a:latin typeface="Bookman Old Style" panose="02050604050505020204" pitchFamily="18" charset="0"/>
              </a:rPr>
              <a:t>4. A revised Traffic Impact Analysis shall be submitted that shows conclusively that a Level of Service “C” or better is met at all intersections and access points. Site Development Plans must incorporate improvements needed to meet Level of Service “C” or better at all intersections and access points prior to approval by Public Works and Planning and Code Enforcement. </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(P24-0240)</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06248-F7CC-9190-5678-EF218726763D}"/>
            </a:ext>
          </a:extLst>
        </p:cNvPr>
        <p:cNvGrpSpPr/>
        <p:nvPr/>
      </p:nvGrpSpPr>
      <p:grpSpPr>
        <a:xfrm>
          <a:off x="0" y="0"/>
          <a:ext cx="0" cy="0"/>
          <a:chOff x="0" y="0"/>
          <a:chExt cx="0" cy="0"/>
        </a:xfrm>
      </p:grpSpPr>
      <p:sp>
        <p:nvSpPr>
          <p:cNvPr id="11267" name="Rectangle 12">
            <a:extLst>
              <a:ext uri="{FF2B5EF4-FFF2-40B4-BE49-F238E27FC236}">
                <a16:creationId xmlns:a16="http://schemas.microsoft.com/office/drawing/2014/main" id="{43BDEB3F-4CD4-FCD9-99BC-06B7CA4A7D39}"/>
              </a:ext>
            </a:extLst>
          </p:cNvPr>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a:extLst>
              <a:ext uri="{FF2B5EF4-FFF2-40B4-BE49-F238E27FC236}">
                <a16:creationId xmlns:a16="http://schemas.microsoft.com/office/drawing/2014/main" id="{A4313DB3-CB41-B6DC-FFD2-2A7CFBD2D37D}"/>
              </a:ext>
            </a:extLst>
          </p:cNvPr>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a:t>
            </a:r>
            <a:r>
              <a:rPr lang="en-US" sz="1600" b="1" u="sng" dirty="0">
                <a:latin typeface="Bookman Old Style" panose="02050604050505020204" pitchFamily="18" charset="0"/>
              </a:rPr>
              <a:t>conditional approval</a:t>
            </a:r>
            <a:r>
              <a:rPr lang="en-US" sz="1600" b="1" dirty="0">
                <a:latin typeface="Bookman Old Style" panose="02050604050505020204" pitchFamily="18" charset="0"/>
              </a:rPr>
              <a:t> of the request to rezone ±0.902 acres to B-2 </a:t>
            </a:r>
            <a:r>
              <a:rPr lang="en-US" sz="1600" b="1" u="sng" dirty="0">
                <a:latin typeface="Bookman Old Style" panose="02050604050505020204" pitchFamily="18" charset="0"/>
              </a:rPr>
              <a:t>subject to the following conditions</a:t>
            </a:r>
            <a:r>
              <a:rPr lang="en-US" sz="1600" b="1" dirty="0">
                <a:latin typeface="Bookman Old Style" panose="02050604050505020204" pitchFamily="18" charset="0"/>
              </a:rPr>
              <a:t>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5. With the conditions of UDC Section 810 being met for the unnecessary buffer waiver along the subject property, the buffer waiver is approved. </a:t>
            </a:r>
          </a:p>
          <a:p>
            <a:pPr marL="0" indent="0">
              <a:buNone/>
            </a:pPr>
            <a:r>
              <a:rPr lang="en-US" sz="1400" dirty="0">
                <a:latin typeface="Bookman Old Style" panose="02050604050505020204" pitchFamily="18" charset="0"/>
              </a:rPr>
              <a:t>6. All conditions of approval for the concurrent application for rezoning # P24-0248, if approved, shall apply.</a:t>
            </a:r>
          </a:p>
        </p:txBody>
      </p:sp>
      <p:sp>
        <p:nvSpPr>
          <p:cNvPr id="7" name="Text Box 10">
            <a:extLst>
              <a:ext uri="{FF2B5EF4-FFF2-40B4-BE49-F238E27FC236}">
                <a16:creationId xmlns:a16="http://schemas.microsoft.com/office/drawing/2014/main" id="{2734558C-E104-4D29-1027-66FC74B68936}"/>
              </a:ext>
            </a:extLst>
          </p:cNvPr>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(P24-0240)</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a:extLst>
              <a:ext uri="{FF2B5EF4-FFF2-40B4-BE49-F238E27FC236}">
                <a16:creationId xmlns:a16="http://schemas.microsoft.com/office/drawing/2014/main" id="{AE160EEC-AACF-BC04-601C-70801EF2585F}"/>
              </a:ext>
            </a:extLst>
          </p:cNvPr>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805604"/>
      </p:ext>
    </p:extLst>
  </p:cSld>
  <p:clrMapOvr>
    <a:masterClrMapping/>
  </p:clrMapOvr>
  <p:transition spd="slow">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a:t>
            </a:r>
            <a:r>
              <a:rPr lang="en-US" sz="1400" b="1">
                <a:latin typeface="Bookman Old Style" panose="02050604050505020204" pitchFamily="18" charset="0"/>
              </a:rPr>
              <a:t>by staff.</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 (P24-0240)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the request to amend the conditions of the previously approved B-2 zoning #7702 being 31.8 acres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dirty="0">
                <a:latin typeface="Bookman Old Style" panose="02050604050505020204" pitchFamily="18" charset="0"/>
              </a:rPr>
              <a:t>2. The owner at their own expense shall construct the improvements required by the County for public water for the subject property and shall convey the same to the County, free of all liens. Said improvements shall include all on-site improvements and such off-site improvements as are required by the County to provide service to subject property.</a:t>
            </a: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a:p>
            <a:pPr marL="0" indent="0">
              <a:buNone/>
            </a:pPr>
            <a:r>
              <a:rPr lang="en-US" sz="1400" dirty="0">
                <a:latin typeface="Bookman Old Style" panose="02050604050505020204" pitchFamily="18" charset="0"/>
              </a:rPr>
              <a:t>4. A revised Traffic Impact Analysis shall be submitted that shows conclusively that a Level of Service “C” or better is met at all intersections and access points. Site Development Plans must incorporate improvements needed to meet Level of Service “C” or better at all intersections and access points prior to approval by Public Works and Planning and Code Enforcement. </a:t>
            </a:r>
          </a:p>
          <a:p>
            <a:pPr marL="0" indent="0">
              <a:buNone/>
            </a:pPr>
            <a:endParaRPr lang="en-US" sz="1400"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(P24-0248)</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51BAB-AC33-0867-6313-140A7436342D}"/>
            </a:ext>
          </a:extLst>
        </p:cNvPr>
        <p:cNvGrpSpPr/>
        <p:nvPr/>
      </p:nvGrpSpPr>
      <p:grpSpPr>
        <a:xfrm>
          <a:off x="0" y="0"/>
          <a:ext cx="0" cy="0"/>
          <a:chOff x="0" y="0"/>
          <a:chExt cx="0" cy="0"/>
        </a:xfrm>
      </p:grpSpPr>
      <p:sp>
        <p:nvSpPr>
          <p:cNvPr id="11267" name="Rectangle 12">
            <a:extLst>
              <a:ext uri="{FF2B5EF4-FFF2-40B4-BE49-F238E27FC236}">
                <a16:creationId xmlns:a16="http://schemas.microsoft.com/office/drawing/2014/main" id="{80581C37-4DE9-A8E8-606A-99A478645D9C}"/>
              </a:ext>
            </a:extLst>
          </p:cNvPr>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a:extLst>
              <a:ext uri="{FF2B5EF4-FFF2-40B4-BE49-F238E27FC236}">
                <a16:creationId xmlns:a16="http://schemas.microsoft.com/office/drawing/2014/main" id="{ADF7AD88-2BB6-BFA1-0575-355AF280801D}"/>
              </a:ext>
            </a:extLst>
          </p:cNvPr>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the request to amend the conditions of the previously approved B-2 zoning #7702 being 31.8 acres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5. Any freestanding signs allowed shall only be permitted as ground (monument) signs and shall not exceed twenty feet in height. </a:t>
            </a:r>
          </a:p>
          <a:p>
            <a:pPr marL="0" indent="0">
              <a:buNone/>
            </a:pPr>
            <a:r>
              <a:rPr lang="en-US" sz="1400" dirty="0">
                <a:latin typeface="Bookman Old Style" panose="02050604050505020204" pitchFamily="18" charset="0"/>
              </a:rPr>
              <a:t>6. Architectural standards as shown on elevations dated 2/26/2025 and submitted 3/10/2025 with at least 80 percent of exterior wall surfaces of all buildings and structures shall be either brick veneer, stone veneer or glass, or combination thereof where visible from internal drives or external roadways. Additional primary and accent materials are allowed as indicated in UDC Section 306.03.</a:t>
            </a:r>
          </a:p>
          <a:p>
            <a:pPr marL="0" indent="0">
              <a:buNone/>
            </a:pPr>
            <a:r>
              <a:rPr lang="en-US" sz="1400" dirty="0">
                <a:latin typeface="Bookman Old Style" panose="02050604050505020204" pitchFamily="18" charset="0"/>
              </a:rPr>
              <a:t>7. All vegetative screening, landscaping, and buffers shall meet the design standards as set forth in Article 8 of the Unified Development Code, except that all required landscape strips shall contain one tree per 25 lineal feet of landscape strip. Said trees shall be a mixture of evergreen and deciduous trees, and of species that will attain a normal height at maturity of more than 40 feet. </a:t>
            </a:r>
          </a:p>
          <a:p>
            <a:pPr marL="0" indent="0">
              <a:buNone/>
            </a:pPr>
            <a:r>
              <a:rPr lang="en-US" sz="1400" dirty="0">
                <a:latin typeface="Bookman Old Style" panose="02050604050505020204" pitchFamily="18" charset="0"/>
              </a:rPr>
              <a:t>8. Service areas and dumpsters shall be visually screened from public view by a six-foot masonry wall with façade materials matching the exterior of the principal structure with black painted metal/steel enclosure doors. Enclosure doors made of wood or chain link are prohibited. </a:t>
            </a:r>
          </a:p>
          <a:p>
            <a:pPr marL="0" indent="0">
              <a:buNone/>
            </a:pPr>
            <a:r>
              <a:rPr lang="en-US" sz="1400" dirty="0">
                <a:latin typeface="Bookman Old Style" panose="02050604050505020204" pitchFamily="18" charset="0"/>
              </a:rPr>
              <a:t>9. With the conditions of UDC Section 810 being met for the unnecessary buffer waiver along the subject property, the buffer waiver is approved. </a:t>
            </a:r>
          </a:p>
          <a:p>
            <a:pPr marL="0" indent="0">
              <a:buNone/>
            </a:pPr>
            <a:r>
              <a:rPr lang="en-US" sz="1400" dirty="0">
                <a:latin typeface="Bookman Old Style" panose="02050604050505020204" pitchFamily="18" charset="0"/>
              </a:rPr>
              <a:t>10. All conditions of approval for the concurrent application for rezoning # P24-0240, if approved, shall apply.</a:t>
            </a:r>
          </a:p>
        </p:txBody>
      </p:sp>
      <p:sp>
        <p:nvSpPr>
          <p:cNvPr id="7" name="Text Box 10">
            <a:extLst>
              <a:ext uri="{FF2B5EF4-FFF2-40B4-BE49-F238E27FC236}">
                <a16:creationId xmlns:a16="http://schemas.microsoft.com/office/drawing/2014/main" id="{E4C90442-5ECD-5AA9-81FD-D202953832F6}"/>
              </a:ext>
            </a:extLst>
          </p:cNvPr>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(P24-0248)</a:t>
            </a:r>
            <a:endParaRPr lang="en-US" altLang="en-US" sz="2000" b="1" dirty="0">
              <a:latin typeface="Calibri" pitchFamily="34" charset="0"/>
            </a:endParaRPr>
          </a:p>
        </p:txBody>
      </p:sp>
      <p:cxnSp>
        <p:nvCxnSpPr>
          <p:cNvPr id="8" name="Straight Connector 7">
            <a:extLst>
              <a:ext uri="{FF2B5EF4-FFF2-40B4-BE49-F238E27FC236}">
                <a16:creationId xmlns:a16="http://schemas.microsoft.com/office/drawing/2014/main" id="{99DD9C23-FBCC-CC13-F2AC-549B8FD44120}"/>
              </a:ext>
            </a:extLst>
          </p:cNvPr>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970722"/>
      </p:ext>
    </p:extLst>
  </p:cSld>
  <p:clrMapOvr>
    <a:masterClrMapping/>
  </p:clrMapOvr>
  <p:transition spd="slow">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by staff, along with one additional Condition #11:</a:t>
            </a:r>
            <a:br>
              <a:rPr lang="en-US" sz="1400" b="1" dirty="0">
                <a:latin typeface="Bookman Old Style" panose="02050604050505020204" pitchFamily="18" charset="0"/>
              </a:rPr>
            </a:br>
            <a:br>
              <a:rPr lang="en-US" sz="1400" b="1" dirty="0">
                <a:latin typeface="Bookman Old Style" panose="02050604050505020204" pitchFamily="18" charset="0"/>
              </a:rPr>
            </a:br>
            <a:r>
              <a:rPr lang="en-US" sz="1400" b="1" dirty="0">
                <a:latin typeface="Bookman Old Style" panose="02050604050505020204" pitchFamily="18" charset="0"/>
              </a:rPr>
              <a:t>11. Limit the proposed hotel to 2 stories with the </a:t>
            </a:r>
            <a:r>
              <a:rPr lang="en-US" sz="1400" b="1">
                <a:latin typeface="Bookman Old Style" panose="02050604050505020204" pitchFamily="18" charset="0"/>
              </a:rPr>
              <a:t>same proposed </a:t>
            </a:r>
            <a:r>
              <a:rPr lang="en-US" sz="1400" b="1" dirty="0">
                <a:latin typeface="Bookman Old Style" panose="02050604050505020204" pitchFamily="18" charset="0"/>
              </a:rPr>
              <a:t>square footage.</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 (P24-0248)</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006323"/>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0" y="255494"/>
            <a:ext cx="9143999" cy="5916705"/>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4" y="0"/>
            <a:ext cx="8184766" cy="6324591"/>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9" y="26378"/>
            <a:ext cx="8663343" cy="6403339"/>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5" y="304800"/>
            <a:ext cx="9143986" cy="5916696"/>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b="1" u="sng" dirty="0">
                <a:latin typeface="Bookman Old Style" panose="02050604050505020204" pitchFamily="18" charset="0"/>
              </a:rPr>
              <a:t>P24-0240:</a:t>
            </a:r>
          </a:p>
          <a:p>
            <a:pPr marL="0" indent="0">
              <a:buNone/>
            </a:pPr>
            <a:r>
              <a:rPr lang="en-US" sz="2000" dirty="0">
                <a:latin typeface="Bookman Old Style" panose="02050604050505020204" pitchFamily="18" charset="0"/>
              </a:rPr>
              <a:t>Rezone ±0.902 acres from AG (Agricultural) to B-2 (Highway Business) to provide a proposed access drive that connects to an existing B-2 zoned property. </a:t>
            </a:r>
          </a:p>
          <a:p>
            <a:pPr marL="0" indent="0">
              <a:buNone/>
            </a:pPr>
            <a:endParaRPr lang="en-US" sz="2000" dirty="0">
              <a:latin typeface="Bookman Old Style" panose="02050604050505020204" pitchFamily="18" charset="0"/>
            </a:endParaRPr>
          </a:p>
          <a:p>
            <a:pPr marL="0" indent="0">
              <a:buNone/>
            </a:pPr>
            <a:r>
              <a:rPr lang="en-US" sz="2000" b="1" u="sng" dirty="0">
                <a:latin typeface="Bookman Old Style" panose="02050604050505020204" pitchFamily="18" charset="0"/>
              </a:rPr>
              <a:t>P24-0248:</a:t>
            </a:r>
          </a:p>
          <a:p>
            <a:pPr marL="0" indent="0">
              <a:buNone/>
            </a:pPr>
            <a:r>
              <a:rPr lang="en-US" sz="2000" dirty="0">
                <a:latin typeface="Bookman Old Style" panose="02050604050505020204" pitchFamily="18" charset="0"/>
              </a:rPr>
              <a:t>Modification of previous zoning #7702 to amend an existing B-2 zone (Highway Business) to revise the proposed entrances, building sizes, architecture and lot layout for a commercial shopping center and subdivision. </a:t>
            </a:r>
          </a:p>
          <a:p>
            <a:pPr marL="0" indent="0">
              <a:buNone/>
            </a:pPr>
            <a:endParaRPr lang="en-US" sz="2000" u="sng" dirty="0">
              <a:latin typeface="Bookman Old Style" panose="02050604050505020204" pitchFamily="18" charset="0"/>
            </a:endParaRP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 (P24-0240)</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a:off x="609600" y="170558"/>
            <a:ext cx="7848600" cy="5912242"/>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 (P24-0248)</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rot="5400000">
            <a:off x="1778000" y="-460385"/>
            <a:ext cx="5587999" cy="7231528"/>
          </a:xfrm>
          <a:prstGeom prst="rect">
            <a:avLst/>
          </a:prstGeom>
        </p:spPr>
      </p:pic>
    </p:spTree>
    <p:extLst>
      <p:ext uri="{BB962C8B-B14F-4D97-AF65-F5344CB8AC3E}">
        <p14:creationId xmlns:p14="http://schemas.microsoft.com/office/powerpoint/2010/main" val="335523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537348" y="429026"/>
            <a:ext cx="8069299" cy="5379533"/>
          </a:xfrm>
          <a:prstGeom prst="rect">
            <a:avLst/>
          </a:prstGeom>
        </p:spPr>
      </p:pic>
    </p:spTree>
    <p:extLst>
      <p:ext uri="{BB962C8B-B14F-4D97-AF65-F5344CB8AC3E}">
        <p14:creationId xmlns:p14="http://schemas.microsoft.com/office/powerpoint/2010/main" val="268932233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58792</TotalTime>
  <Words>1252</Words>
  <Application>Microsoft Office PowerPoint</Application>
  <PresentationFormat>On-screen Show (4:3)</PresentationFormat>
  <Paragraphs>54</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(P24-0240)</vt:lpstr>
      <vt:lpstr>Recorded Plat (P24-0248)</vt:lpstr>
      <vt:lpstr>Concept Plan </vt:lpstr>
      <vt:lpstr>Architectural Images</vt:lpstr>
      <vt:lpstr>PowerPoint Presentation</vt:lpstr>
      <vt:lpstr>PowerPoint Presentation</vt:lpstr>
      <vt:lpstr>PowerPoint Presentation</vt:lpstr>
      <vt:lpstr>PowerPoint Presentation</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Ethan Perry</cp:lastModifiedBy>
  <cp:revision>803</cp:revision>
  <cp:lastPrinted>2020-02-17T21:02:52Z</cp:lastPrinted>
  <dcterms:created xsi:type="dcterms:W3CDTF">2006-05-26T15:38:14Z</dcterms:created>
  <dcterms:modified xsi:type="dcterms:W3CDTF">2025-04-01T20:32:47Z</dcterms:modified>
</cp:coreProperties>
</file>