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87" r:id="rId2"/>
    <p:sldId id="293" r:id="rId3"/>
    <p:sldId id="321" r:id="rId4"/>
    <p:sldId id="278" r:id="rId5"/>
    <p:sldId id="301" r:id="rId6"/>
    <p:sldId id="318" r:id="rId7"/>
    <p:sldId id="367" r:id="rId8"/>
    <p:sldId id="347" r:id="rId9"/>
    <p:sldId id="343" r:id="rId10"/>
    <p:sldId id="354" r:id="rId11"/>
    <p:sldId id="348" r:id="rId12"/>
    <p:sldId id="349" r:id="rId13"/>
    <p:sldId id="350" r:id="rId14"/>
    <p:sldId id="353" r:id="rId15"/>
    <p:sldId id="288" r:id="rId16"/>
    <p:sldId id="351" r:id="rId17"/>
    <p:sldId id="352" r:id="rId18"/>
    <p:sldId id="366" r:id="rId19"/>
    <p:sldId id="355" r:id="rId20"/>
    <p:sldId id="356" r:id="rId21"/>
    <p:sldId id="357" r:id="rId22"/>
    <p:sldId id="358" r:id="rId23"/>
    <p:sldId id="359" r:id="rId2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843" autoAdjust="0"/>
  </p:normalViewPr>
  <p:slideViewPr>
    <p:cSldViewPr showGuides="1">
      <p:cViewPr varScale="1">
        <p:scale>
          <a:sx n="105" d="100"/>
          <a:sy n="105" d="100"/>
        </p:scale>
        <p:origin x="175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1229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12295"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cs typeface="+mn-cs"/>
              </a:defRPr>
            </a:lvl1pPr>
          </a:lstStyle>
          <a:p>
            <a:pPr>
              <a:defRPr/>
            </a:pPr>
            <a:fld id="{76FEA435-0698-47DF-ABED-5ACA0055F4C8}" type="slidenum">
              <a:rPr lang="en-US"/>
              <a:pPr>
                <a:defRPr/>
              </a:pPr>
              <a:t>‹#›</a:t>
            </a:fld>
            <a:endParaRPr lang="en-US" dirty="0"/>
          </a:p>
        </p:txBody>
      </p:sp>
    </p:spTree>
    <p:extLst>
      <p:ext uri="{BB962C8B-B14F-4D97-AF65-F5344CB8AC3E}">
        <p14:creationId xmlns:p14="http://schemas.microsoft.com/office/powerpoint/2010/main" val="27670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6FEA435-0698-47DF-ABED-5ACA0055F4C8}" type="slidenum">
              <a:rPr lang="en-US" smtClean="0"/>
              <a:pPr>
                <a:defRPr/>
              </a:pPr>
              <a:t>4</a:t>
            </a:fld>
            <a:endParaRPr lang="en-US" dirty="0"/>
          </a:p>
        </p:txBody>
      </p:sp>
    </p:spTree>
    <p:extLst>
      <p:ext uri="{BB962C8B-B14F-4D97-AF65-F5344CB8AC3E}">
        <p14:creationId xmlns:p14="http://schemas.microsoft.com/office/powerpoint/2010/main" val="3224422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32148-37FD-B71C-EEE4-1DDB7E0868F5}"/>
            </a:ext>
          </a:extLst>
        </p:cNvPr>
        <p:cNvGrpSpPr/>
        <p:nvPr/>
      </p:nvGrpSpPr>
      <p:grpSpPr>
        <a:xfrm>
          <a:off x="0" y="0"/>
          <a:ext cx="0" cy="0"/>
          <a:chOff x="0" y="0"/>
          <a:chExt cx="0" cy="0"/>
        </a:xfrm>
      </p:grpSpPr>
      <p:sp>
        <p:nvSpPr>
          <p:cNvPr id="14338" name="Rectangle 7">
            <a:extLst>
              <a:ext uri="{FF2B5EF4-FFF2-40B4-BE49-F238E27FC236}">
                <a16:creationId xmlns:a16="http://schemas.microsoft.com/office/drawing/2014/main" id="{E5E049C2-394E-5951-25D7-CD30F7B0E6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16</a:t>
            </a:fld>
            <a:endParaRPr lang="en-US" altLang="en-US" dirty="0">
              <a:solidFill>
                <a:srgbClr val="000000"/>
              </a:solidFill>
              <a:cs typeface="Arial" pitchFamily="34" charset="0"/>
            </a:endParaRPr>
          </a:p>
        </p:txBody>
      </p:sp>
      <p:sp>
        <p:nvSpPr>
          <p:cNvPr id="14339" name="Rectangle 2">
            <a:extLst>
              <a:ext uri="{FF2B5EF4-FFF2-40B4-BE49-F238E27FC236}">
                <a16:creationId xmlns:a16="http://schemas.microsoft.com/office/drawing/2014/main" id="{ED819F36-D80B-CC20-B88F-7759C015F7D4}"/>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069CB8C4-C88D-CF2A-7EF4-9DB8818223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1738169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814BA-09C9-0107-3B18-296194699BBF}"/>
            </a:ext>
          </a:extLst>
        </p:cNvPr>
        <p:cNvGrpSpPr/>
        <p:nvPr/>
      </p:nvGrpSpPr>
      <p:grpSpPr>
        <a:xfrm>
          <a:off x="0" y="0"/>
          <a:ext cx="0" cy="0"/>
          <a:chOff x="0" y="0"/>
          <a:chExt cx="0" cy="0"/>
        </a:xfrm>
      </p:grpSpPr>
      <p:sp>
        <p:nvSpPr>
          <p:cNvPr id="14338" name="Rectangle 7">
            <a:extLst>
              <a:ext uri="{FF2B5EF4-FFF2-40B4-BE49-F238E27FC236}">
                <a16:creationId xmlns:a16="http://schemas.microsoft.com/office/drawing/2014/main" id="{CD1DEB3C-CD87-B70C-9229-52CE754A17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17</a:t>
            </a:fld>
            <a:endParaRPr lang="en-US" altLang="en-US" dirty="0">
              <a:solidFill>
                <a:srgbClr val="000000"/>
              </a:solidFill>
              <a:cs typeface="Arial" pitchFamily="34" charset="0"/>
            </a:endParaRPr>
          </a:p>
        </p:txBody>
      </p:sp>
      <p:sp>
        <p:nvSpPr>
          <p:cNvPr id="14339" name="Rectangle 2">
            <a:extLst>
              <a:ext uri="{FF2B5EF4-FFF2-40B4-BE49-F238E27FC236}">
                <a16:creationId xmlns:a16="http://schemas.microsoft.com/office/drawing/2014/main" id="{8B6F3B5C-D640-228F-167D-F8820FBB6A91}"/>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56757281-A189-A973-9523-93F88E66BD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593919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18</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extLst>
      <p:ext uri="{BB962C8B-B14F-4D97-AF65-F5344CB8AC3E}">
        <p14:creationId xmlns:p14="http://schemas.microsoft.com/office/powerpoint/2010/main" val="316296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8</a:t>
            </a:fld>
            <a:endParaRPr lang="en-US" dirty="0"/>
          </a:p>
        </p:txBody>
      </p:sp>
    </p:spTree>
    <p:extLst>
      <p:ext uri="{BB962C8B-B14F-4D97-AF65-F5344CB8AC3E}">
        <p14:creationId xmlns:p14="http://schemas.microsoft.com/office/powerpoint/2010/main" val="38822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9</a:t>
            </a:fld>
            <a:endParaRPr lang="en-US" dirty="0"/>
          </a:p>
        </p:txBody>
      </p:sp>
    </p:spTree>
    <p:extLst>
      <p:ext uri="{BB962C8B-B14F-4D97-AF65-F5344CB8AC3E}">
        <p14:creationId xmlns:p14="http://schemas.microsoft.com/office/powerpoint/2010/main" val="1313039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FEA435-0698-47DF-ABED-5ACA0055F4C8}" type="slidenum">
              <a:rPr lang="en-US" smtClean="0"/>
              <a:pPr>
                <a:defRPr/>
              </a:pPr>
              <a:t>10</a:t>
            </a:fld>
            <a:endParaRPr lang="en-US" dirty="0"/>
          </a:p>
        </p:txBody>
      </p:sp>
    </p:spTree>
    <p:extLst>
      <p:ext uri="{BB962C8B-B14F-4D97-AF65-F5344CB8AC3E}">
        <p14:creationId xmlns:p14="http://schemas.microsoft.com/office/powerpoint/2010/main" val="1313039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81ADA-04C2-D175-391A-6E3F413F5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33B10-697A-E04F-6E87-1F9DA5FE2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988D6-BDB2-6C2B-2839-C7F0206538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ADFD1A-72D5-2821-78C6-072F0B097EDC}"/>
              </a:ext>
            </a:extLst>
          </p:cNvPr>
          <p:cNvSpPr>
            <a:spLocks noGrp="1"/>
          </p:cNvSpPr>
          <p:nvPr>
            <p:ph type="sldNum" sz="quarter" idx="10"/>
          </p:nvPr>
        </p:nvSpPr>
        <p:spPr/>
        <p:txBody>
          <a:bodyPr/>
          <a:lstStyle/>
          <a:p>
            <a:pPr>
              <a:defRPr/>
            </a:pPr>
            <a:fld id="{76FEA435-0698-47DF-ABED-5ACA0055F4C8}" type="slidenum">
              <a:rPr lang="en-US" smtClean="0"/>
              <a:pPr>
                <a:defRPr/>
              </a:pPr>
              <a:t>11</a:t>
            </a:fld>
            <a:endParaRPr lang="en-US" dirty="0"/>
          </a:p>
        </p:txBody>
      </p:sp>
    </p:spTree>
    <p:extLst>
      <p:ext uri="{BB962C8B-B14F-4D97-AF65-F5344CB8AC3E}">
        <p14:creationId xmlns:p14="http://schemas.microsoft.com/office/powerpoint/2010/main" val="2312581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56ABC-BF67-4DEA-C273-C837D835C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CDA88-09BC-6F98-09D4-1482C9F3E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006A02-9ABE-75B9-D3F4-B4E9F34EBE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3BC842-6EE8-7313-E86E-E20889F57AF0}"/>
              </a:ext>
            </a:extLst>
          </p:cNvPr>
          <p:cNvSpPr>
            <a:spLocks noGrp="1"/>
          </p:cNvSpPr>
          <p:nvPr>
            <p:ph type="sldNum" sz="quarter" idx="10"/>
          </p:nvPr>
        </p:nvSpPr>
        <p:spPr/>
        <p:txBody>
          <a:bodyPr/>
          <a:lstStyle/>
          <a:p>
            <a:pPr>
              <a:defRPr/>
            </a:pPr>
            <a:fld id="{76FEA435-0698-47DF-ABED-5ACA0055F4C8}" type="slidenum">
              <a:rPr lang="en-US" smtClean="0"/>
              <a:pPr>
                <a:defRPr/>
              </a:pPr>
              <a:t>12</a:t>
            </a:fld>
            <a:endParaRPr lang="en-US" dirty="0"/>
          </a:p>
        </p:txBody>
      </p:sp>
    </p:spTree>
    <p:extLst>
      <p:ext uri="{BB962C8B-B14F-4D97-AF65-F5344CB8AC3E}">
        <p14:creationId xmlns:p14="http://schemas.microsoft.com/office/powerpoint/2010/main" val="149914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BFE0E-A036-E65D-7BED-2B1ABBB12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DC63E9-EFEE-C8A0-B095-C2FFF3A48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4EE19-32A5-47FF-B349-91BC8B1CDC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D698E3-3682-15C8-5245-7F73C4FF4503}"/>
              </a:ext>
            </a:extLst>
          </p:cNvPr>
          <p:cNvSpPr>
            <a:spLocks noGrp="1"/>
          </p:cNvSpPr>
          <p:nvPr>
            <p:ph type="sldNum" sz="quarter" idx="10"/>
          </p:nvPr>
        </p:nvSpPr>
        <p:spPr/>
        <p:txBody>
          <a:bodyPr/>
          <a:lstStyle/>
          <a:p>
            <a:pPr>
              <a:defRPr/>
            </a:pPr>
            <a:fld id="{76FEA435-0698-47DF-ABED-5ACA0055F4C8}" type="slidenum">
              <a:rPr lang="en-US" smtClean="0"/>
              <a:pPr>
                <a:defRPr/>
              </a:pPr>
              <a:t>13</a:t>
            </a:fld>
            <a:endParaRPr lang="en-US" dirty="0"/>
          </a:p>
        </p:txBody>
      </p:sp>
    </p:spTree>
    <p:extLst>
      <p:ext uri="{BB962C8B-B14F-4D97-AF65-F5344CB8AC3E}">
        <p14:creationId xmlns:p14="http://schemas.microsoft.com/office/powerpoint/2010/main" val="1423120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2D11E-A2AE-0561-E0E6-48D4CDCA2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587C4E-A011-E880-1D55-DE6D9BCAF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740215-16A6-0E45-A073-F04327E213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E98CF-DA71-9AA3-923A-2AFE23731D69}"/>
              </a:ext>
            </a:extLst>
          </p:cNvPr>
          <p:cNvSpPr>
            <a:spLocks noGrp="1"/>
          </p:cNvSpPr>
          <p:nvPr>
            <p:ph type="sldNum" sz="quarter" idx="10"/>
          </p:nvPr>
        </p:nvSpPr>
        <p:spPr/>
        <p:txBody>
          <a:bodyPr/>
          <a:lstStyle/>
          <a:p>
            <a:pPr>
              <a:defRPr/>
            </a:pPr>
            <a:fld id="{76FEA435-0698-47DF-ABED-5ACA0055F4C8}" type="slidenum">
              <a:rPr lang="en-US" smtClean="0"/>
              <a:pPr>
                <a:defRPr/>
              </a:pPr>
              <a:t>14</a:t>
            </a:fld>
            <a:endParaRPr lang="en-US" dirty="0"/>
          </a:p>
        </p:txBody>
      </p:sp>
    </p:spTree>
    <p:extLst>
      <p:ext uri="{BB962C8B-B14F-4D97-AF65-F5344CB8AC3E}">
        <p14:creationId xmlns:p14="http://schemas.microsoft.com/office/powerpoint/2010/main" val="1787436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3ABB54-B715-4773-91FA-B7CF783992D2}" type="slidenum">
              <a:rPr lang="en-US" altLang="en-US" smtClean="0">
                <a:solidFill>
                  <a:srgbClr val="000000"/>
                </a:solidFill>
                <a:cs typeface="Arial" pitchFamily="34" charset="0"/>
              </a:rPr>
              <a:pPr eaLnBrk="1" hangingPunct="1">
                <a:spcBef>
                  <a:spcPct val="0"/>
                </a:spcBef>
              </a:pPr>
              <a:t>15</a:t>
            </a:fld>
            <a:endParaRPr lang="en-US" altLang="en-US" dirty="0">
              <a:solidFill>
                <a:srgbClr val="000000"/>
              </a:solidFill>
              <a:cs typeface="Arial"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2943" indent="-232943" eaLnBrk="1" hangingPunct="1">
              <a:lnSpc>
                <a:spcPct val="80000"/>
              </a:lnSpc>
            </a:pPr>
            <a:endParaRPr lang="en-US" altLang="en-US" sz="800" b="1" i="1"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DC672B-C3EC-4734-AEA1-57CED218022F}" type="slidenum">
              <a:rPr lang="en-US"/>
              <a:pPr>
                <a:defRPr/>
              </a:pPr>
              <a:t>‹#›</a:t>
            </a:fld>
            <a:endParaRPr lang="en-US" dirty="0"/>
          </a:p>
        </p:txBody>
      </p:sp>
    </p:spTree>
    <p:extLst>
      <p:ext uri="{BB962C8B-B14F-4D97-AF65-F5344CB8AC3E}">
        <p14:creationId xmlns:p14="http://schemas.microsoft.com/office/powerpoint/2010/main" val="373778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44BE1B-8B45-4717-92B7-0724481572E6}" type="slidenum">
              <a:rPr lang="en-US"/>
              <a:pPr>
                <a:defRPr/>
              </a:pPr>
              <a:t>‹#›</a:t>
            </a:fld>
            <a:endParaRPr lang="en-US" dirty="0"/>
          </a:p>
        </p:txBody>
      </p:sp>
    </p:spTree>
    <p:extLst>
      <p:ext uri="{BB962C8B-B14F-4D97-AF65-F5344CB8AC3E}">
        <p14:creationId xmlns:p14="http://schemas.microsoft.com/office/powerpoint/2010/main" val="411387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587EEFF-FFB3-47D7-B924-8276E0448CDF}" type="slidenum">
              <a:rPr lang="en-US"/>
              <a:pPr>
                <a:defRPr/>
              </a:pPr>
              <a:t>‹#›</a:t>
            </a:fld>
            <a:endParaRPr lang="en-US" dirty="0"/>
          </a:p>
        </p:txBody>
      </p:sp>
    </p:spTree>
    <p:extLst>
      <p:ext uri="{BB962C8B-B14F-4D97-AF65-F5344CB8AC3E}">
        <p14:creationId xmlns:p14="http://schemas.microsoft.com/office/powerpoint/2010/main" val="2901376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D9A4669-81EB-4DDA-A129-0E52B75C382F}" type="slidenum">
              <a:rPr lang="en-US"/>
              <a:pPr>
                <a:defRPr/>
              </a:pPr>
              <a:t>‹#›</a:t>
            </a:fld>
            <a:endParaRPr lang="en-US" dirty="0"/>
          </a:p>
        </p:txBody>
      </p:sp>
    </p:spTree>
    <p:extLst>
      <p:ext uri="{BB962C8B-B14F-4D97-AF65-F5344CB8AC3E}">
        <p14:creationId xmlns:p14="http://schemas.microsoft.com/office/powerpoint/2010/main" val="200409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EC0659C-2EA8-47A5-AA24-BDA7BD0C7C1C}" type="slidenum">
              <a:rPr lang="en-US"/>
              <a:pPr>
                <a:defRPr/>
              </a:pPr>
              <a:t>‹#›</a:t>
            </a:fld>
            <a:endParaRPr lang="en-US" dirty="0"/>
          </a:p>
        </p:txBody>
      </p:sp>
    </p:spTree>
    <p:extLst>
      <p:ext uri="{BB962C8B-B14F-4D97-AF65-F5344CB8AC3E}">
        <p14:creationId xmlns:p14="http://schemas.microsoft.com/office/powerpoint/2010/main" val="288094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BB2286-D513-4890-BDBC-773219AF3D58}" type="slidenum">
              <a:rPr lang="en-US"/>
              <a:pPr>
                <a:defRPr/>
              </a:pPr>
              <a:t>‹#›</a:t>
            </a:fld>
            <a:endParaRPr lang="en-US" dirty="0"/>
          </a:p>
        </p:txBody>
      </p:sp>
    </p:spTree>
    <p:extLst>
      <p:ext uri="{BB962C8B-B14F-4D97-AF65-F5344CB8AC3E}">
        <p14:creationId xmlns:p14="http://schemas.microsoft.com/office/powerpoint/2010/main" val="399934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72042B-4B8B-44BE-A151-B720244551F2}" type="slidenum">
              <a:rPr lang="en-US"/>
              <a:pPr>
                <a:defRPr/>
              </a:pPr>
              <a:t>‹#›</a:t>
            </a:fld>
            <a:endParaRPr lang="en-US" dirty="0"/>
          </a:p>
        </p:txBody>
      </p:sp>
    </p:spTree>
    <p:extLst>
      <p:ext uri="{BB962C8B-B14F-4D97-AF65-F5344CB8AC3E}">
        <p14:creationId xmlns:p14="http://schemas.microsoft.com/office/powerpoint/2010/main" val="29350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B8FE9C-CF99-4058-A0B5-67337D48D430}" type="slidenum">
              <a:rPr lang="en-US"/>
              <a:pPr>
                <a:defRPr/>
              </a:pPr>
              <a:t>‹#›</a:t>
            </a:fld>
            <a:endParaRPr lang="en-US" dirty="0"/>
          </a:p>
        </p:txBody>
      </p:sp>
    </p:spTree>
    <p:extLst>
      <p:ext uri="{BB962C8B-B14F-4D97-AF65-F5344CB8AC3E}">
        <p14:creationId xmlns:p14="http://schemas.microsoft.com/office/powerpoint/2010/main" val="252801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9AA62E5-78EC-4837-82E3-037F22D911A6}" type="slidenum">
              <a:rPr lang="en-US"/>
              <a:pPr>
                <a:defRPr/>
              </a:pPr>
              <a:t>‹#›</a:t>
            </a:fld>
            <a:endParaRPr lang="en-US" dirty="0"/>
          </a:p>
        </p:txBody>
      </p:sp>
    </p:spTree>
    <p:extLst>
      <p:ext uri="{BB962C8B-B14F-4D97-AF65-F5344CB8AC3E}">
        <p14:creationId xmlns:p14="http://schemas.microsoft.com/office/powerpoint/2010/main" val="295769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08F84AE-73BD-4767-A4A9-D488059BB833}" type="slidenum">
              <a:rPr lang="en-US"/>
              <a:pPr>
                <a:defRPr/>
              </a:pPr>
              <a:t>‹#›</a:t>
            </a:fld>
            <a:endParaRPr lang="en-US" dirty="0"/>
          </a:p>
        </p:txBody>
      </p:sp>
    </p:spTree>
    <p:extLst>
      <p:ext uri="{BB962C8B-B14F-4D97-AF65-F5344CB8AC3E}">
        <p14:creationId xmlns:p14="http://schemas.microsoft.com/office/powerpoint/2010/main" val="28437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C7F39AD-DBE1-4303-9B61-589B89BCB1A6}" type="slidenum">
              <a:rPr lang="en-US"/>
              <a:pPr>
                <a:defRPr/>
              </a:pPr>
              <a:t>‹#›</a:t>
            </a:fld>
            <a:endParaRPr lang="en-US" dirty="0"/>
          </a:p>
        </p:txBody>
      </p:sp>
    </p:spTree>
    <p:extLst>
      <p:ext uri="{BB962C8B-B14F-4D97-AF65-F5344CB8AC3E}">
        <p14:creationId xmlns:p14="http://schemas.microsoft.com/office/powerpoint/2010/main" val="113170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801BC75-5704-4C72-82E5-FC53F2C56336}" type="slidenum">
              <a:rPr lang="en-US"/>
              <a:pPr>
                <a:defRPr/>
              </a:pPr>
              <a:t>‹#›</a:t>
            </a:fld>
            <a:endParaRPr lang="en-US" dirty="0"/>
          </a:p>
        </p:txBody>
      </p:sp>
    </p:spTree>
    <p:extLst>
      <p:ext uri="{BB962C8B-B14F-4D97-AF65-F5344CB8AC3E}">
        <p14:creationId xmlns:p14="http://schemas.microsoft.com/office/powerpoint/2010/main" val="161465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DBBFE48A-A78C-4C8E-888C-F9B33DDE16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37067" t="34584" r="36896" b="33640"/>
          <a:stretch>
            <a:fillRect/>
          </a:stretch>
        </p:blipFill>
        <p:spPr bwMode="auto">
          <a:xfrm>
            <a:off x="2397125" y="1270000"/>
            <a:ext cx="43497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Previous P24-0067 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p:cNvPicPr>
            <a:picLocks noChangeAspect="1"/>
          </p:cNvPicPr>
          <p:nvPr/>
        </p:nvPicPr>
        <p:blipFill>
          <a:blip r:embed="rId3"/>
          <a:srcRect/>
          <a:stretch/>
        </p:blipFill>
        <p:spPr>
          <a:xfrm>
            <a:off x="33015" y="181804"/>
            <a:ext cx="9077968" cy="5873979"/>
          </a:xfrm>
          <a:prstGeom prst="rect">
            <a:avLst/>
          </a:prstGeom>
        </p:spPr>
      </p:pic>
    </p:spTree>
    <p:extLst>
      <p:ext uri="{BB962C8B-B14F-4D97-AF65-F5344CB8AC3E}">
        <p14:creationId xmlns:p14="http://schemas.microsoft.com/office/powerpoint/2010/main" val="1613107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BB42FC-979D-875C-D286-3FD051E505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47FB305-C311-CC60-18E5-F9D8DC8500DC}"/>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5" name="Picture 4">
            <a:extLst>
              <a:ext uri="{FF2B5EF4-FFF2-40B4-BE49-F238E27FC236}">
                <a16:creationId xmlns:a16="http://schemas.microsoft.com/office/drawing/2014/main" id="{0966D3AC-3F44-A19E-71C4-9C3AA9D9C00A}"/>
              </a:ext>
            </a:extLst>
          </p:cNvPr>
          <p:cNvPicPr>
            <a:picLocks noChangeAspect="1"/>
          </p:cNvPicPr>
          <p:nvPr/>
        </p:nvPicPr>
        <p:blipFill>
          <a:blip r:embed="rId3"/>
          <a:stretch>
            <a:fillRect/>
          </a:stretch>
        </p:blipFill>
        <p:spPr>
          <a:xfrm>
            <a:off x="892759" y="838200"/>
            <a:ext cx="3828315" cy="4953000"/>
          </a:xfrm>
          <a:prstGeom prst="rect">
            <a:avLst/>
          </a:prstGeom>
        </p:spPr>
      </p:pic>
      <p:pic>
        <p:nvPicPr>
          <p:cNvPr id="9" name="Picture 8">
            <a:extLst>
              <a:ext uri="{FF2B5EF4-FFF2-40B4-BE49-F238E27FC236}">
                <a16:creationId xmlns:a16="http://schemas.microsoft.com/office/drawing/2014/main" id="{A237E405-10E7-9747-80FA-2AA5FFFB26D2}"/>
              </a:ext>
            </a:extLst>
          </p:cNvPr>
          <p:cNvPicPr>
            <a:picLocks noChangeAspect="1"/>
          </p:cNvPicPr>
          <p:nvPr/>
        </p:nvPicPr>
        <p:blipFill>
          <a:blip r:embed="rId4"/>
          <a:stretch>
            <a:fillRect/>
          </a:stretch>
        </p:blipFill>
        <p:spPr>
          <a:xfrm>
            <a:off x="4721074" y="810694"/>
            <a:ext cx="3737126" cy="4835020"/>
          </a:xfrm>
          <a:prstGeom prst="rect">
            <a:avLst/>
          </a:prstGeom>
        </p:spPr>
      </p:pic>
    </p:spTree>
    <p:extLst>
      <p:ext uri="{BB962C8B-B14F-4D97-AF65-F5344CB8AC3E}">
        <p14:creationId xmlns:p14="http://schemas.microsoft.com/office/powerpoint/2010/main" val="3409559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C2090-5FB9-6840-615D-83D619812B0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3207525-1354-FC7A-56D6-EBCF5D8B811D}"/>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5" name="Picture 4">
            <a:extLst>
              <a:ext uri="{FF2B5EF4-FFF2-40B4-BE49-F238E27FC236}">
                <a16:creationId xmlns:a16="http://schemas.microsoft.com/office/drawing/2014/main" id="{241707ED-77DD-7964-8AC6-0F5A0FC3A3B3}"/>
              </a:ext>
            </a:extLst>
          </p:cNvPr>
          <p:cNvPicPr>
            <a:picLocks noChangeAspect="1"/>
          </p:cNvPicPr>
          <p:nvPr/>
        </p:nvPicPr>
        <p:blipFill>
          <a:blip r:embed="rId3"/>
          <a:srcRect/>
          <a:stretch/>
        </p:blipFill>
        <p:spPr>
          <a:xfrm>
            <a:off x="892759" y="838200"/>
            <a:ext cx="3710522" cy="4800600"/>
          </a:xfrm>
          <a:prstGeom prst="rect">
            <a:avLst/>
          </a:prstGeom>
        </p:spPr>
      </p:pic>
      <p:pic>
        <p:nvPicPr>
          <p:cNvPr id="9" name="Picture 8">
            <a:extLst>
              <a:ext uri="{FF2B5EF4-FFF2-40B4-BE49-F238E27FC236}">
                <a16:creationId xmlns:a16="http://schemas.microsoft.com/office/drawing/2014/main" id="{688F034F-D48E-2F93-601F-04520F8EE070}"/>
              </a:ext>
            </a:extLst>
          </p:cNvPr>
          <p:cNvPicPr>
            <a:picLocks noChangeAspect="1"/>
          </p:cNvPicPr>
          <p:nvPr/>
        </p:nvPicPr>
        <p:blipFill>
          <a:blip r:embed="rId4"/>
          <a:srcRect/>
          <a:stretch/>
        </p:blipFill>
        <p:spPr>
          <a:xfrm>
            <a:off x="4693120" y="838200"/>
            <a:ext cx="3710522" cy="4800600"/>
          </a:xfrm>
          <a:prstGeom prst="rect">
            <a:avLst/>
          </a:prstGeom>
        </p:spPr>
      </p:pic>
    </p:spTree>
    <p:extLst>
      <p:ext uri="{BB962C8B-B14F-4D97-AF65-F5344CB8AC3E}">
        <p14:creationId xmlns:p14="http://schemas.microsoft.com/office/powerpoint/2010/main" val="370414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AEFA4FF-683A-6843-1755-CB6978C878C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077B68B-CF55-AD9C-B2DA-C4FF613B3A52}"/>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3" name="Picture 2">
            <a:extLst>
              <a:ext uri="{FF2B5EF4-FFF2-40B4-BE49-F238E27FC236}">
                <a16:creationId xmlns:a16="http://schemas.microsoft.com/office/drawing/2014/main" id="{A5D06952-F15F-4481-C079-F489FEBA7086}"/>
              </a:ext>
            </a:extLst>
          </p:cNvPr>
          <p:cNvPicPr>
            <a:picLocks noChangeAspect="1"/>
          </p:cNvPicPr>
          <p:nvPr/>
        </p:nvPicPr>
        <p:blipFill>
          <a:blip r:embed="rId3"/>
          <a:stretch>
            <a:fillRect/>
          </a:stretch>
        </p:blipFill>
        <p:spPr>
          <a:xfrm>
            <a:off x="2333907" y="228600"/>
            <a:ext cx="4476185" cy="5791200"/>
          </a:xfrm>
          <a:prstGeom prst="rect">
            <a:avLst/>
          </a:prstGeom>
        </p:spPr>
      </p:pic>
    </p:spTree>
    <p:extLst>
      <p:ext uri="{BB962C8B-B14F-4D97-AF65-F5344CB8AC3E}">
        <p14:creationId xmlns:p14="http://schemas.microsoft.com/office/powerpoint/2010/main" val="721878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665D5-83D0-4F60-E9DE-54FA8335963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6F474D6-67D7-2C4D-A00C-2770219AF0CA}"/>
              </a:ext>
            </a:extLst>
          </p:cNvPr>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Architectural Images</a:t>
            </a:r>
          </a:p>
        </p:txBody>
      </p:sp>
      <p:pic>
        <p:nvPicPr>
          <p:cNvPr id="7" name="Picture 6">
            <a:extLst>
              <a:ext uri="{FF2B5EF4-FFF2-40B4-BE49-F238E27FC236}">
                <a16:creationId xmlns:a16="http://schemas.microsoft.com/office/drawing/2014/main" id="{08F0968E-5A3C-C2CD-2C25-996F573968AE}"/>
              </a:ext>
            </a:extLst>
          </p:cNvPr>
          <p:cNvPicPr>
            <a:picLocks noChangeAspect="1"/>
          </p:cNvPicPr>
          <p:nvPr/>
        </p:nvPicPr>
        <p:blipFill>
          <a:blip r:embed="rId3"/>
          <a:stretch>
            <a:fillRect/>
          </a:stretch>
        </p:blipFill>
        <p:spPr>
          <a:xfrm>
            <a:off x="0" y="228600"/>
            <a:ext cx="9144000" cy="5916706"/>
          </a:xfrm>
          <a:prstGeom prst="rect">
            <a:avLst/>
          </a:prstGeom>
        </p:spPr>
      </p:pic>
    </p:spTree>
    <p:extLst>
      <p:ext uri="{BB962C8B-B14F-4D97-AF65-F5344CB8AC3E}">
        <p14:creationId xmlns:p14="http://schemas.microsoft.com/office/powerpoint/2010/main" val="1179631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the request to amend previous conditions of rezoning P24-0067 for areas within unincorporated Oconee County being ±45.6 acres subject to the following conditions to be fulfilled at the expense of the owner/developer: </a:t>
            </a: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1. Development design and structures shall meet or exceed the standards indicated on the concept plan, narrative, representative architectural sketches, and other documents submitted with the zoning application and attached hereto. This condition shall not construe approval of any standard that is not in conformity with the Unified Development Code. </a:t>
            </a:r>
          </a:p>
          <a:p>
            <a:pPr marL="0" indent="0">
              <a:buNone/>
            </a:pPr>
            <a:r>
              <a:rPr lang="en-US" sz="1400" dirty="0">
                <a:latin typeface="Bookman Old Style" panose="02050604050505020204" pitchFamily="18" charset="0"/>
              </a:rPr>
              <a:t>2. The owner at their own expense shall construct the improvements required by the County for public water for the subject property and shall convey the same to the County, free of all liens. Said improvements shall include all on-site improvements and such off-site improvements as are required by the County to provide service to subject property.</a:t>
            </a:r>
          </a:p>
          <a:p>
            <a:pPr marL="0" indent="0">
              <a:buNone/>
            </a:pPr>
            <a:r>
              <a:rPr lang="en-US" sz="1400" dirty="0">
                <a:latin typeface="Bookman Old Style" panose="02050604050505020204" pitchFamily="18" charset="0"/>
              </a:rPr>
              <a:t>3. At its expense, Owner shall make all right of way improvements and shall dedicate all rights of way which are required by the County after the County’s review of Owner's development plans pursuant to the County’s ordinances and regulations. All such improvements shall be shown on the preliminary site plan and site development plans for the project and no development permit shall be issued until Owner has agreed to such improvements and dedication. </a:t>
            </a:r>
          </a:p>
          <a:p>
            <a:pPr marL="0" indent="0">
              <a:buNone/>
            </a:pPr>
            <a:endParaRPr lang="en-US" sz="1400" dirty="0">
              <a:latin typeface="Bookman Old Style" panose="02050604050505020204" pitchFamily="18" charset="0"/>
            </a:endParaRP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plit orient="vert"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EBC77-E4B5-9560-0180-6E0B492CFBE8}"/>
            </a:ext>
          </a:extLst>
        </p:cNvPr>
        <p:cNvGrpSpPr/>
        <p:nvPr/>
      </p:nvGrpSpPr>
      <p:grpSpPr>
        <a:xfrm>
          <a:off x="0" y="0"/>
          <a:ext cx="0" cy="0"/>
          <a:chOff x="0" y="0"/>
          <a:chExt cx="0" cy="0"/>
        </a:xfrm>
      </p:grpSpPr>
      <p:sp>
        <p:nvSpPr>
          <p:cNvPr id="11267" name="Rectangle 12">
            <a:extLst>
              <a:ext uri="{FF2B5EF4-FFF2-40B4-BE49-F238E27FC236}">
                <a16:creationId xmlns:a16="http://schemas.microsoft.com/office/drawing/2014/main" id="{97DCCBED-24F1-BB61-DCC1-821DDE8CE2B4}"/>
              </a:ext>
            </a:extLst>
          </p:cNvPr>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a:extLst>
              <a:ext uri="{FF2B5EF4-FFF2-40B4-BE49-F238E27FC236}">
                <a16:creationId xmlns:a16="http://schemas.microsoft.com/office/drawing/2014/main" id="{19555263-F486-7D49-221A-85E6B86BC5FC}"/>
              </a:ext>
            </a:extLst>
          </p:cNvPr>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the request to amend previous conditions of rezoning P24-0067 for areas within unincorporated Oconee County being ±45.6 acres subject to the following conditions to be fulfilled at the expense of the owner/developer: </a:t>
            </a:r>
            <a:endParaRPr lang="en-US" sz="1600" dirty="0">
              <a:latin typeface="Bookman Old Style" panose="02050604050505020204" pitchFamily="18" charset="0"/>
            </a:endParaRPr>
          </a:p>
          <a:p>
            <a:pPr marL="0" indent="0">
              <a:buNone/>
            </a:pPr>
            <a:r>
              <a:rPr lang="en-US" sz="1200" dirty="0">
                <a:latin typeface="Bookman Old Style" panose="02050604050505020204" pitchFamily="18" charset="0"/>
              </a:rPr>
              <a:t>4. In addition to vehicle use areas landscaping, buffers and Landscape Strips as required by Article 8, Landscaping and Buffers, the applicant shall install the following buffers:</a:t>
            </a:r>
          </a:p>
          <a:p>
            <a:pPr marL="400050" lvl="1" indent="0">
              <a:buNone/>
            </a:pPr>
            <a:r>
              <a:rPr lang="en-US" sz="1000" dirty="0">
                <a:latin typeface="Bookman Old Style" panose="02050604050505020204" pitchFamily="18" charset="0"/>
              </a:rPr>
              <a:t>A. Along the GA 316 ROW, install an enhanced buffer measuring 50’ wide meeting the requirements of Sec. 808 to include a 10’ high berm, 6’ Imitation Wood/ Vinyl fence on top of the  berm, and staggered rows of 6’ evergreen trees on top of the berm. The enhanced buffer with berm shall not disturb the areas of existing vegetation as indicated on the concept plan and no stormwater facilities or drainage easements shall be within the buffer area. The enhanced buffer shall be outside of any area required to be set aside by GDOT for future GA 316 ROW. </a:t>
            </a:r>
          </a:p>
          <a:p>
            <a:pPr marL="400050" lvl="1" indent="0">
              <a:buNone/>
            </a:pPr>
            <a:endParaRPr lang="en-US" sz="1000" dirty="0">
              <a:latin typeface="Bookman Old Style" panose="02050604050505020204" pitchFamily="18" charset="0"/>
            </a:endParaRPr>
          </a:p>
          <a:p>
            <a:pPr marL="400050" lvl="1" indent="0">
              <a:buNone/>
            </a:pPr>
            <a:r>
              <a:rPr lang="en-US" sz="1000" dirty="0">
                <a:latin typeface="Bookman Old Style" panose="02050604050505020204" pitchFamily="18" charset="0"/>
              </a:rPr>
              <a:t>B. Along the west side of the proposed driveway facing Pete Dickens Rd. install a buffer meeting the requirements of Sec. 808 to include a 5’ high berm, 6’ Imitation Wood/ Vinyl fence on top of the  berm, and staggered rows of 6’ evergreen trees on top of the berm. This berm shall be outside of and not conflict with any proposed utilities or utility easement and shall extend from Aiken Road to the connecting buffer along GA 316.</a:t>
            </a:r>
          </a:p>
          <a:p>
            <a:pPr marL="400050" lvl="1" indent="0">
              <a:buNone/>
            </a:pPr>
            <a:endParaRPr lang="en-US" sz="1000" dirty="0">
              <a:latin typeface="Bookman Old Style" panose="02050604050505020204" pitchFamily="18" charset="0"/>
            </a:endParaRPr>
          </a:p>
          <a:p>
            <a:pPr marL="400050" lvl="1" indent="0">
              <a:buNone/>
            </a:pPr>
            <a:r>
              <a:rPr lang="en-US" sz="1000" dirty="0">
                <a:latin typeface="Bookman Old Style" panose="02050604050505020204" pitchFamily="18" charset="0"/>
              </a:rPr>
              <a:t>C. Along all property lines adjacent to existing residential uses or zoning, install an 80’ wide buffer meeting the requirements of section 808 with a 10’ high berm, 6’ Imitation Wood/ Vinyl fence on top of the  berm, and staggered rows of 6’ evergreen trees on top of the berm.</a:t>
            </a:r>
          </a:p>
          <a:p>
            <a:pPr marL="400050" lvl="1" indent="0">
              <a:buNone/>
            </a:pPr>
            <a:endParaRPr lang="en-US" sz="1000" dirty="0">
              <a:latin typeface="Bookman Old Style" panose="02050604050505020204" pitchFamily="18" charset="0"/>
            </a:endParaRPr>
          </a:p>
          <a:p>
            <a:pPr marL="400050" lvl="1" indent="0">
              <a:buNone/>
            </a:pPr>
            <a:r>
              <a:rPr lang="en-US" sz="1000" dirty="0">
                <a:latin typeface="Bookman Old Style" panose="02050604050505020204" pitchFamily="18" charset="0"/>
              </a:rPr>
              <a:t>D. On the site development plan and landscape plan, the buffer or landscape strip widths shall be expanded to accommodate the berms as indicated.</a:t>
            </a:r>
          </a:p>
          <a:p>
            <a:pPr marL="400050" lvl="1" indent="0">
              <a:buNone/>
            </a:pPr>
            <a:endParaRPr lang="en-US" sz="1000" dirty="0">
              <a:latin typeface="Bookman Old Style" panose="02050604050505020204" pitchFamily="18" charset="0"/>
            </a:endParaRPr>
          </a:p>
          <a:p>
            <a:pPr marL="400050" lvl="1" indent="0">
              <a:buNone/>
            </a:pPr>
            <a:r>
              <a:rPr lang="en-US" sz="1000" dirty="0">
                <a:latin typeface="Bookman Old Style" panose="02050604050505020204" pitchFamily="18" charset="0"/>
              </a:rPr>
              <a:t>E. All berms shall have a minimum slope of approximately 2:1.</a:t>
            </a:r>
          </a:p>
          <a:p>
            <a:pPr marL="400050" lvl="1" indent="0">
              <a:buNone/>
            </a:pPr>
            <a:endParaRPr lang="en-US" sz="1000" dirty="0">
              <a:latin typeface="Bookman Old Style" panose="02050604050505020204" pitchFamily="18" charset="0"/>
            </a:endParaRPr>
          </a:p>
          <a:p>
            <a:pPr marL="400050" lvl="1" indent="0">
              <a:buNone/>
            </a:pPr>
            <a:r>
              <a:rPr lang="en-US" sz="1000" dirty="0">
                <a:latin typeface="Bookman Old Style" panose="02050604050505020204" pitchFamily="18" charset="0"/>
              </a:rPr>
              <a:t>F. No septic area or stormwater ponds and associated stormwater easements shall be allowed within buffer areas.</a:t>
            </a:r>
          </a:p>
          <a:p>
            <a:pPr marL="400050" lvl="1" indent="0">
              <a:buNone/>
            </a:pPr>
            <a:endParaRPr lang="en-US" sz="1000" dirty="0">
              <a:latin typeface="Bookman Old Style" panose="02050604050505020204" pitchFamily="18" charset="0"/>
            </a:endParaRPr>
          </a:p>
          <a:p>
            <a:pPr marL="400050" lvl="1" indent="0">
              <a:buNone/>
            </a:pPr>
            <a:r>
              <a:rPr lang="en-US" sz="1000" dirty="0">
                <a:latin typeface="Bookman Old Style" panose="02050604050505020204" pitchFamily="18" charset="0"/>
              </a:rPr>
              <a:t>G. All indicated buffer areas shall have irrigation systems.</a:t>
            </a:r>
          </a:p>
          <a:p>
            <a:pPr marL="0" indent="0">
              <a:buNone/>
            </a:pPr>
            <a:endParaRPr lang="en-US" sz="1400" dirty="0">
              <a:latin typeface="Bookman Old Style" panose="02050604050505020204" pitchFamily="18" charset="0"/>
            </a:endParaRPr>
          </a:p>
        </p:txBody>
      </p:sp>
      <p:sp>
        <p:nvSpPr>
          <p:cNvPr id="7" name="Text Box 10">
            <a:extLst>
              <a:ext uri="{FF2B5EF4-FFF2-40B4-BE49-F238E27FC236}">
                <a16:creationId xmlns:a16="http://schemas.microsoft.com/office/drawing/2014/main" id="{C981A9B1-D200-6CAD-FE8C-174752AB5750}"/>
              </a:ext>
            </a:extLst>
          </p:cNvPr>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a:extLst>
              <a:ext uri="{FF2B5EF4-FFF2-40B4-BE49-F238E27FC236}">
                <a16:creationId xmlns:a16="http://schemas.microsoft.com/office/drawing/2014/main" id="{4B9465DD-195E-5625-3E46-57258B51E6DF}"/>
              </a:ext>
            </a:extLst>
          </p:cNvPr>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940567"/>
      </p:ext>
    </p:extLst>
  </p:cSld>
  <p:clrMapOvr>
    <a:masterClrMapping/>
  </p:clrMapOvr>
  <p:transition spd="slow">
    <p:split orient="vert" dir="in"/>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7B5E3-8469-0596-FC83-6F73F264BDE8}"/>
            </a:ext>
          </a:extLst>
        </p:cNvPr>
        <p:cNvGrpSpPr/>
        <p:nvPr/>
      </p:nvGrpSpPr>
      <p:grpSpPr>
        <a:xfrm>
          <a:off x="0" y="0"/>
          <a:ext cx="0" cy="0"/>
          <a:chOff x="0" y="0"/>
          <a:chExt cx="0" cy="0"/>
        </a:xfrm>
      </p:grpSpPr>
      <p:sp>
        <p:nvSpPr>
          <p:cNvPr id="11267" name="Rectangle 12">
            <a:extLst>
              <a:ext uri="{FF2B5EF4-FFF2-40B4-BE49-F238E27FC236}">
                <a16:creationId xmlns:a16="http://schemas.microsoft.com/office/drawing/2014/main" id="{E1333848-F429-0A77-6ED1-085CB11357E6}"/>
              </a:ext>
            </a:extLst>
          </p:cNvPr>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a:extLst>
              <a:ext uri="{FF2B5EF4-FFF2-40B4-BE49-F238E27FC236}">
                <a16:creationId xmlns:a16="http://schemas.microsoft.com/office/drawing/2014/main" id="{0B27AF75-D63F-A1E8-7083-179E6F03B861}"/>
              </a:ext>
            </a:extLst>
          </p:cNvPr>
          <p:cNvSpPr>
            <a:spLocks noGrp="1"/>
          </p:cNvSpPr>
          <p:nvPr>
            <p:ph idx="1"/>
          </p:nvPr>
        </p:nvSpPr>
        <p:spPr>
          <a:xfrm>
            <a:off x="424006" y="762000"/>
            <a:ext cx="8372187" cy="5427820"/>
          </a:xfrm>
        </p:spPr>
        <p:txBody>
          <a:bodyPr/>
          <a:lstStyle/>
          <a:p>
            <a:pPr marL="0" lvl="0" indent="0">
              <a:buNone/>
            </a:pPr>
            <a:r>
              <a:rPr lang="en-US" sz="1600" b="1" dirty="0">
                <a:latin typeface="Bookman Old Style" panose="02050604050505020204" pitchFamily="18" charset="0"/>
              </a:rPr>
              <a:t>Based on Board of Commissioners policies, decision-making criteria, and standards outlined in the development codes of Oconee County, staff recommends conditional approval of the request to amend previous conditions of rezoning P24-0067 for areas within unincorporated Oconee County being ±45.6 acres subject to the following conditions to be fulfilled at the expense of the owner/developer: </a:t>
            </a:r>
            <a:endParaRPr lang="en-US" sz="1600" dirty="0">
              <a:latin typeface="Bookman Old Style" panose="02050604050505020204" pitchFamily="18" charset="0"/>
            </a:endParaRPr>
          </a:p>
          <a:p>
            <a:pPr marL="0" indent="0">
              <a:buNone/>
            </a:pPr>
            <a:r>
              <a:rPr lang="en-US" sz="1400" dirty="0">
                <a:latin typeface="Bookman Old Style" panose="02050604050505020204" pitchFamily="18" charset="0"/>
              </a:rPr>
              <a:t>5. All required and enhanced buffers, landscaping and berms shall be installed prior to the first building Certificate of Occupancy.</a:t>
            </a:r>
          </a:p>
          <a:p>
            <a:pPr marL="0" indent="0">
              <a:buNone/>
            </a:pPr>
            <a:endParaRPr lang="en-US" sz="1400" dirty="0">
              <a:latin typeface="Bookman Old Style" panose="02050604050505020204" pitchFamily="18" charset="0"/>
            </a:endParaRPr>
          </a:p>
          <a:p>
            <a:pPr marL="0" indent="0">
              <a:buNone/>
            </a:pPr>
            <a:r>
              <a:rPr lang="en-US" sz="1400" dirty="0">
                <a:latin typeface="Bookman Old Style" panose="02050604050505020204" pitchFamily="18" charset="0"/>
              </a:rPr>
              <a:t>6. No structural buffers may be placed within required stream buffers or conservation corridors.</a:t>
            </a:r>
          </a:p>
          <a:p>
            <a:pPr marL="0" indent="0">
              <a:buNone/>
            </a:pPr>
            <a:endParaRPr lang="en-US" sz="1400" dirty="0">
              <a:latin typeface="Bookman Old Style" panose="02050604050505020204" pitchFamily="18" charset="0"/>
            </a:endParaRPr>
          </a:p>
          <a:p>
            <a:pPr marL="0" indent="0">
              <a:buNone/>
            </a:pPr>
            <a:r>
              <a:rPr lang="en-US" sz="1400" dirty="0">
                <a:latin typeface="Bookman Old Style" panose="02050604050505020204" pitchFamily="18" charset="0"/>
              </a:rPr>
              <a:t>7. The “Main Office” shall have 80% brick and stone facades, with up to 20% metal accent materials.</a:t>
            </a:r>
          </a:p>
          <a:p>
            <a:pPr marL="0" indent="0">
              <a:buNone/>
            </a:pPr>
            <a:endParaRPr lang="en-US" sz="1400" dirty="0">
              <a:latin typeface="Bookman Old Style" panose="02050604050505020204" pitchFamily="18" charset="0"/>
            </a:endParaRPr>
          </a:p>
          <a:p>
            <a:pPr marL="0" indent="0">
              <a:buNone/>
            </a:pPr>
            <a:r>
              <a:rPr lang="en-US" sz="1400" dirty="0">
                <a:latin typeface="Bookman Old Style" panose="02050604050505020204" pitchFamily="18" charset="0"/>
              </a:rPr>
              <a:t>8. The architectural standards for all other buildings shall meet or exceed the standards as indicated in the Oconee County Board of Commissioners zoning resolution P24-0067. </a:t>
            </a:r>
          </a:p>
          <a:p>
            <a:pPr marL="0" indent="0">
              <a:buNone/>
            </a:pPr>
            <a:endParaRPr lang="en-US" sz="1400" dirty="0">
              <a:latin typeface="Bookman Old Style" panose="02050604050505020204" pitchFamily="18" charset="0"/>
            </a:endParaRPr>
          </a:p>
        </p:txBody>
      </p:sp>
      <p:sp>
        <p:nvSpPr>
          <p:cNvPr id="7" name="Text Box 10">
            <a:extLst>
              <a:ext uri="{FF2B5EF4-FFF2-40B4-BE49-F238E27FC236}">
                <a16:creationId xmlns:a16="http://schemas.microsoft.com/office/drawing/2014/main" id="{23928F13-F1B4-F82F-D0AF-9E41115E6FEC}"/>
              </a:ext>
            </a:extLst>
          </p:cNvPr>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Staff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a:extLst>
              <a:ext uri="{FF2B5EF4-FFF2-40B4-BE49-F238E27FC236}">
                <a16:creationId xmlns:a16="http://schemas.microsoft.com/office/drawing/2014/main" id="{063EAFD7-A93A-2E45-1A26-A7F7E680EBFB}"/>
              </a:ext>
            </a:extLst>
          </p:cNvPr>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3661942"/>
      </p:ext>
    </p:extLst>
  </p:cSld>
  <p:clrMapOvr>
    <a:masterClrMapping/>
  </p:clrMapOvr>
  <p:transition spd="slow">
    <p:split orient="vert"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
        <p:nvSpPr>
          <p:cNvPr id="2" name="Content Placeholder 1"/>
          <p:cNvSpPr>
            <a:spLocks noGrp="1"/>
          </p:cNvSpPr>
          <p:nvPr>
            <p:ph idx="1"/>
          </p:nvPr>
        </p:nvSpPr>
        <p:spPr>
          <a:xfrm>
            <a:off x="424006" y="762000"/>
            <a:ext cx="8372187" cy="5427820"/>
          </a:xfrm>
        </p:spPr>
        <p:txBody>
          <a:bodyPr/>
          <a:lstStyle/>
          <a:p>
            <a:pPr marL="0" lvl="0" indent="0">
              <a:buNone/>
            </a:pPr>
            <a:r>
              <a:rPr lang="en-US" sz="1400" b="1" dirty="0">
                <a:latin typeface="Bookman Old Style" panose="02050604050505020204" pitchFamily="18" charset="0"/>
              </a:rPr>
              <a:t>Planning Commission recommends approval subject to the conditions recommended by staff.</a:t>
            </a:r>
            <a:br>
              <a:rPr lang="en-US" sz="1400" b="1" dirty="0">
                <a:latin typeface="Bookman Old Style" panose="02050604050505020204" pitchFamily="18" charset="0"/>
              </a:rPr>
            </a:br>
            <a:endParaRPr lang="en-US" sz="1400" b="1" dirty="0">
              <a:latin typeface="Bookman Old Style" panose="02050604050505020204" pitchFamily="18" charset="0"/>
            </a:endParaRPr>
          </a:p>
        </p:txBody>
      </p:sp>
      <p:sp>
        <p:nvSpPr>
          <p:cNvPr id="7" name="Text Box 10"/>
          <p:cNvSpPr txBox="1">
            <a:spLocks noChangeArrowheads="1"/>
          </p:cNvSpPr>
          <p:nvPr/>
        </p:nvSpPr>
        <p:spPr bwMode="auto">
          <a:xfrm>
            <a:off x="304800" y="300335"/>
            <a:ext cx="861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0" eaLnBrk="1" hangingPunct="1">
              <a:spcBef>
                <a:spcPct val="0"/>
              </a:spcBef>
              <a:buNone/>
            </a:pPr>
            <a:r>
              <a:rPr lang="en-US" altLang="en-US" sz="2400" b="1" i="1" dirty="0">
                <a:solidFill>
                  <a:srgbClr val="0000FF"/>
                </a:solidFill>
                <a:latin typeface="Bookman Old Style" panose="02050604050505020204" pitchFamily="18" charset="0"/>
              </a:rPr>
              <a:t>Planning Commission Recommendation </a:t>
            </a:r>
            <a:r>
              <a:rPr lang="en-US" altLang="en-US" sz="2000" b="1" i="1" dirty="0">
                <a:solidFill>
                  <a:srgbClr val="0000FF"/>
                </a:solidFill>
                <a:latin typeface="Bookman Old Style" panose="02050604050505020204" pitchFamily="18" charset="0"/>
              </a:rPr>
              <a:t>	</a:t>
            </a:r>
            <a:endParaRPr lang="en-US" altLang="en-US" sz="2000" b="1" dirty="0">
              <a:latin typeface="Calibri" pitchFamily="34" charset="0"/>
            </a:endParaRPr>
          </a:p>
        </p:txBody>
      </p:sp>
      <p:cxnSp>
        <p:nvCxnSpPr>
          <p:cNvPr id="8" name="Straight Connector 7"/>
          <p:cNvCxnSpPr/>
          <p:nvPr/>
        </p:nvCxnSpPr>
        <p:spPr bwMode="auto">
          <a:xfrm>
            <a:off x="424006" y="7620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88746"/>
      </p:ext>
    </p:extLst>
  </p:cSld>
  <p:clrMapOvr>
    <a:masterClrMapping/>
  </p:clrMapOvr>
  <p:transition spd="slow">
    <p:split orient="vert" dir="in"/>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FE09-84E4-F071-2807-902935DE342C}"/>
              </a:ext>
            </a:extLst>
          </p:cNvPr>
          <p:cNvSpPr>
            <a:spLocks noGrp="1"/>
          </p:cNvSpPr>
          <p:nvPr>
            <p:ph type="title"/>
          </p:nvPr>
        </p:nvSpPr>
        <p:spPr>
          <a:xfrm>
            <a:off x="2133600" y="1447800"/>
            <a:ext cx="4267200" cy="487362"/>
          </a:xfrm>
        </p:spPr>
        <p:txBody>
          <a:bodyPr/>
          <a:lstStyle/>
          <a:p>
            <a:r>
              <a:rPr lang="en-US" sz="2000" dirty="0"/>
              <a:t>Narrative exhibit</a:t>
            </a:r>
          </a:p>
        </p:txBody>
      </p:sp>
      <p:pic>
        <p:nvPicPr>
          <p:cNvPr id="10" name="Content Placeholder 9">
            <a:extLst>
              <a:ext uri="{FF2B5EF4-FFF2-40B4-BE49-F238E27FC236}">
                <a16:creationId xmlns:a16="http://schemas.microsoft.com/office/drawing/2014/main" id="{C8D56178-DDB9-31A4-F391-B7296CB06992}"/>
              </a:ext>
            </a:extLst>
          </p:cNvPr>
          <p:cNvPicPr>
            <a:picLocks noGrp="1" noChangeAspect="1"/>
          </p:cNvPicPr>
          <p:nvPr>
            <p:ph idx="1"/>
          </p:nvPr>
        </p:nvPicPr>
        <p:blipFill>
          <a:blip r:embed="rId2"/>
          <a:stretch>
            <a:fillRect/>
          </a:stretch>
        </p:blipFill>
        <p:spPr>
          <a:xfrm>
            <a:off x="457200" y="2286000"/>
            <a:ext cx="8229600" cy="3034513"/>
          </a:xfrm>
        </p:spPr>
      </p:pic>
    </p:spTree>
    <p:extLst>
      <p:ext uri="{BB962C8B-B14F-4D97-AF65-F5344CB8AC3E}">
        <p14:creationId xmlns:p14="http://schemas.microsoft.com/office/powerpoint/2010/main" val="3624545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172200"/>
            <a:ext cx="8077200" cy="609600"/>
          </a:xfrm>
        </p:spPr>
        <p:txBody>
          <a:bodyPr/>
          <a:lstStyle/>
          <a:p>
            <a:pPr algn="l" eaLnBrk="1" hangingPunct="1"/>
            <a:r>
              <a:rPr lang="en-US" altLang="en-US" sz="2400" dirty="0">
                <a:latin typeface="Bookman Old Style" panose="02050604050505020204" pitchFamily="18" charset="0"/>
              </a:rPr>
              <a:t>Site Location </a:t>
            </a:r>
          </a:p>
        </p:txBody>
      </p:sp>
      <p:pic>
        <p:nvPicPr>
          <p:cNvPr id="2" name="Picture 1">
            <a:extLst>
              <a:ext uri="{FF2B5EF4-FFF2-40B4-BE49-F238E27FC236}">
                <a16:creationId xmlns:a16="http://schemas.microsoft.com/office/drawing/2014/main" id="{BBB4E636-4F36-C7AF-1D1C-CC82CA12D774}"/>
              </a:ext>
            </a:extLst>
          </p:cNvPr>
          <p:cNvPicPr>
            <a:picLocks noChangeAspect="1"/>
          </p:cNvPicPr>
          <p:nvPr/>
        </p:nvPicPr>
        <p:blipFill>
          <a:blip r:embed="rId2"/>
          <a:srcRect/>
          <a:stretch/>
        </p:blipFill>
        <p:spPr>
          <a:xfrm>
            <a:off x="0" y="255494"/>
            <a:ext cx="9143999" cy="5916706"/>
          </a:xfrm>
          <a:prstGeom prst="rect">
            <a:avLst/>
          </a:prstGeom>
        </p:spPr>
      </p:pic>
    </p:spTree>
    <p:extLst>
      <p:ext uri="{BB962C8B-B14F-4D97-AF65-F5344CB8AC3E}">
        <p14:creationId xmlns:p14="http://schemas.microsoft.com/office/powerpoint/2010/main" val="3815631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B0F0C-AD14-8260-F5FA-27CAB741DA0D}"/>
              </a:ext>
            </a:extLst>
          </p:cNvPr>
          <p:cNvSpPr>
            <a:spLocks noGrp="1"/>
          </p:cNvSpPr>
          <p:nvPr>
            <p:ph type="title"/>
          </p:nvPr>
        </p:nvSpPr>
        <p:spPr/>
        <p:txBody>
          <a:bodyPr/>
          <a:lstStyle/>
          <a:p>
            <a:r>
              <a:rPr lang="en-US" sz="2000" dirty="0"/>
              <a:t>Current Narrative exhibit vs Original application exhibit</a:t>
            </a:r>
          </a:p>
        </p:txBody>
      </p:sp>
      <p:pic>
        <p:nvPicPr>
          <p:cNvPr id="7" name="Picture 6">
            <a:extLst>
              <a:ext uri="{FF2B5EF4-FFF2-40B4-BE49-F238E27FC236}">
                <a16:creationId xmlns:a16="http://schemas.microsoft.com/office/drawing/2014/main" id="{F6BC2F39-7CB8-DAF0-4210-1095D03CD463}"/>
              </a:ext>
            </a:extLst>
          </p:cNvPr>
          <p:cNvPicPr>
            <a:picLocks noChangeAspect="1"/>
          </p:cNvPicPr>
          <p:nvPr/>
        </p:nvPicPr>
        <p:blipFill>
          <a:blip r:embed="rId2"/>
          <a:stretch>
            <a:fillRect/>
          </a:stretch>
        </p:blipFill>
        <p:spPr>
          <a:xfrm>
            <a:off x="21336" y="1327673"/>
            <a:ext cx="9144000" cy="867046"/>
          </a:xfrm>
          <a:prstGeom prst="rect">
            <a:avLst/>
          </a:prstGeom>
        </p:spPr>
      </p:pic>
      <p:pic>
        <p:nvPicPr>
          <p:cNvPr id="10" name="Content Placeholder 9">
            <a:extLst>
              <a:ext uri="{FF2B5EF4-FFF2-40B4-BE49-F238E27FC236}">
                <a16:creationId xmlns:a16="http://schemas.microsoft.com/office/drawing/2014/main" id="{5F07A33E-33D3-D593-3E8F-B3A20CE8E73E}"/>
              </a:ext>
            </a:extLst>
          </p:cNvPr>
          <p:cNvPicPr>
            <a:picLocks noGrp="1" noChangeAspect="1"/>
          </p:cNvPicPr>
          <p:nvPr>
            <p:ph idx="1"/>
          </p:nvPr>
        </p:nvPicPr>
        <p:blipFill>
          <a:blip r:embed="rId3"/>
          <a:stretch>
            <a:fillRect/>
          </a:stretch>
        </p:blipFill>
        <p:spPr>
          <a:xfrm>
            <a:off x="457200" y="2470673"/>
            <a:ext cx="8229600" cy="3510878"/>
          </a:xfrm>
        </p:spPr>
      </p:pic>
    </p:spTree>
    <p:extLst>
      <p:ext uri="{BB962C8B-B14F-4D97-AF65-F5344CB8AC3E}">
        <p14:creationId xmlns:p14="http://schemas.microsoft.com/office/powerpoint/2010/main" val="3556170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2436-F701-42CB-A61C-B7DB47DD36A5}"/>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212C38B3-BD71-2A7B-3745-D8E38768A146}"/>
              </a:ext>
            </a:extLst>
          </p:cNvPr>
          <p:cNvPicPr>
            <a:picLocks noGrp="1" noChangeAspect="1"/>
          </p:cNvPicPr>
          <p:nvPr>
            <p:ph idx="1"/>
          </p:nvPr>
        </p:nvPicPr>
        <p:blipFill>
          <a:blip r:embed="rId2"/>
          <a:stretch>
            <a:fillRect/>
          </a:stretch>
        </p:blipFill>
        <p:spPr>
          <a:xfrm>
            <a:off x="294755" y="1676400"/>
            <a:ext cx="8554489" cy="3332595"/>
          </a:xfrm>
        </p:spPr>
      </p:pic>
    </p:spTree>
    <p:extLst>
      <p:ext uri="{BB962C8B-B14F-4D97-AF65-F5344CB8AC3E}">
        <p14:creationId xmlns:p14="http://schemas.microsoft.com/office/powerpoint/2010/main" val="2671410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8413-0003-6A42-83A0-B21B50C5EC4D}"/>
              </a:ext>
            </a:extLst>
          </p:cNvPr>
          <p:cNvSpPr>
            <a:spLocks noGrp="1"/>
          </p:cNvSpPr>
          <p:nvPr>
            <p:ph type="title"/>
          </p:nvPr>
        </p:nvSpPr>
        <p:spPr>
          <a:xfrm>
            <a:off x="457200" y="274638"/>
            <a:ext cx="8229600" cy="457199"/>
          </a:xfrm>
        </p:spPr>
        <p:txBody>
          <a:bodyPr/>
          <a:lstStyle/>
          <a:p>
            <a:r>
              <a:rPr lang="en-US" dirty="0"/>
              <a:t>Current Concept Plan</a:t>
            </a:r>
          </a:p>
        </p:txBody>
      </p:sp>
      <p:pic>
        <p:nvPicPr>
          <p:cNvPr id="5" name="Content Placeholder 4">
            <a:extLst>
              <a:ext uri="{FF2B5EF4-FFF2-40B4-BE49-F238E27FC236}">
                <a16:creationId xmlns:a16="http://schemas.microsoft.com/office/drawing/2014/main" id="{A473A6E3-F2A3-3C82-E231-830F7DE0C26A}"/>
              </a:ext>
            </a:extLst>
          </p:cNvPr>
          <p:cNvPicPr>
            <a:picLocks noGrp="1" noChangeAspect="1"/>
          </p:cNvPicPr>
          <p:nvPr>
            <p:ph idx="1"/>
          </p:nvPr>
        </p:nvPicPr>
        <p:blipFill>
          <a:blip r:embed="rId2"/>
          <a:stretch>
            <a:fillRect/>
          </a:stretch>
        </p:blipFill>
        <p:spPr>
          <a:xfrm>
            <a:off x="718351" y="1166018"/>
            <a:ext cx="7707297" cy="4525963"/>
          </a:xfrm>
        </p:spPr>
      </p:pic>
    </p:spTree>
    <p:extLst>
      <p:ext uri="{BB962C8B-B14F-4D97-AF65-F5344CB8AC3E}">
        <p14:creationId xmlns:p14="http://schemas.microsoft.com/office/powerpoint/2010/main" val="499890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8BD3-BD78-C6A0-9D47-BBE44F01A347}"/>
              </a:ext>
            </a:extLst>
          </p:cNvPr>
          <p:cNvSpPr>
            <a:spLocks noGrp="1"/>
          </p:cNvSpPr>
          <p:nvPr>
            <p:ph type="title"/>
          </p:nvPr>
        </p:nvSpPr>
        <p:spPr>
          <a:xfrm>
            <a:off x="457200" y="274638"/>
            <a:ext cx="8229600" cy="715962"/>
          </a:xfrm>
        </p:spPr>
        <p:txBody>
          <a:bodyPr/>
          <a:lstStyle/>
          <a:p>
            <a:r>
              <a:rPr lang="en-US" dirty="0"/>
              <a:t>Berm Detail </a:t>
            </a:r>
          </a:p>
        </p:txBody>
      </p:sp>
      <p:pic>
        <p:nvPicPr>
          <p:cNvPr id="8" name="Content Placeholder 7">
            <a:extLst>
              <a:ext uri="{FF2B5EF4-FFF2-40B4-BE49-F238E27FC236}">
                <a16:creationId xmlns:a16="http://schemas.microsoft.com/office/drawing/2014/main" id="{074E84D7-953C-9C16-1DEB-E69B5FE0695B}"/>
              </a:ext>
            </a:extLst>
          </p:cNvPr>
          <p:cNvPicPr>
            <a:picLocks noGrp="1" noChangeAspect="1"/>
          </p:cNvPicPr>
          <p:nvPr>
            <p:ph idx="1"/>
          </p:nvPr>
        </p:nvPicPr>
        <p:blipFill>
          <a:blip r:embed="rId2"/>
          <a:stretch>
            <a:fillRect/>
          </a:stretch>
        </p:blipFill>
        <p:spPr>
          <a:xfrm>
            <a:off x="457200" y="2897162"/>
            <a:ext cx="8229600" cy="1932038"/>
          </a:xfrm>
        </p:spPr>
      </p:pic>
    </p:spTree>
    <p:extLst>
      <p:ext uri="{BB962C8B-B14F-4D97-AF65-F5344CB8AC3E}">
        <p14:creationId xmlns:p14="http://schemas.microsoft.com/office/powerpoint/2010/main" val="205336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304800" y="6248400"/>
            <a:ext cx="7778262" cy="609600"/>
          </a:xfrm>
        </p:spPr>
        <p:txBody>
          <a:bodyPr/>
          <a:lstStyle/>
          <a:p>
            <a:pPr algn="l" eaLnBrk="1" hangingPunct="1"/>
            <a:r>
              <a:rPr lang="en-US" altLang="en-US" sz="2400" dirty="0">
                <a:latin typeface="Bookman Old Style" panose="02050604050505020204" pitchFamily="18" charset="0"/>
              </a:rPr>
              <a:t>Aerial Imagery</a:t>
            </a:r>
          </a:p>
        </p:txBody>
      </p:sp>
      <p:pic>
        <p:nvPicPr>
          <p:cNvPr id="3" name="Picture 2">
            <a:extLst>
              <a:ext uri="{FF2B5EF4-FFF2-40B4-BE49-F238E27FC236}">
                <a16:creationId xmlns:a16="http://schemas.microsoft.com/office/drawing/2014/main" id="{473B00D9-F1D5-4CDF-87EB-BE76FC4E7727}"/>
              </a:ext>
            </a:extLst>
          </p:cNvPr>
          <p:cNvPicPr>
            <a:picLocks noChangeAspect="1"/>
          </p:cNvPicPr>
          <p:nvPr/>
        </p:nvPicPr>
        <p:blipFill>
          <a:blip r:embed="rId2"/>
          <a:srcRect/>
          <a:stretch/>
        </p:blipFill>
        <p:spPr>
          <a:xfrm>
            <a:off x="479613" y="0"/>
            <a:ext cx="8184768" cy="6324592"/>
          </a:xfrm>
          <a:prstGeom prst="rect">
            <a:avLst/>
          </a:prstGeom>
        </p:spPr>
      </p:pic>
    </p:spTree>
    <p:extLst>
      <p:ext uri="{BB962C8B-B14F-4D97-AF65-F5344CB8AC3E}">
        <p14:creationId xmlns:p14="http://schemas.microsoft.com/office/powerpoint/2010/main" val="148198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66700" y="6248400"/>
            <a:ext cx="8077200" cy="685800"/>
          </a:xfrm>
        </p:spPr>
        <p:txBody>
          <a:bodyPr/>
          <a:lstStyle/>
          <a:p>
            <a:pPr algn="l" eaLnBrk="1" hangingPunct="1"/>
            <a:r>
              <a:rPr lang="en-US" altLang="en-US" sz="2400" dirty="0">
                <a:latin typeface="Bookman Old Style" panose="02050604050505020204" pitchFamily="18" charset="0"/>
              </a:rPr>
              <a:t>Zoning</a:t>
            </a:r>
          </a:p>
        </p:txBody>
      </p:sp>
      <p:sp>
        <p:nvSpPr>
          <p:cNvPr id="2" name="TextBox 1"/>
          <p:cNvSpPr txBox="1"/>
          <p:nvPr/>
        </p:nvSpPr>
        <p:spPr>
          <a:xfrm>
            <a:off x="3124200" y="3810000"/>
            <a:ext cx="518091" cy="369332"/>
          </a:xfrm>
          <a:prstGeom prst="rect">
            <a:avLst/>
          </a:prstGeom>
          <a:noFill/>
        </p:spPr>
        <p:txBody>
          <a:bodyPr wrap="none" rtlCol="0">
            <a:spAutoFit/>
          </a:bodyPr>
          <a:lstStyle/>
          <a:p>
            <a:r>
              <a:rPr lang="en-US" dirty="0">
                <a:solidFill>
                  <a:schemeClr val="accent3"/>
                </a:solidFill>
              </a:rPr>
              <a:t>AG</a:t>
            </a:r>
          </a:p>
        </p:txBody>
      </p:sp>
      <p:pic>
        <p:nvPicPr>
          <p:cNvPr id="5" name="Picture 4">
            <a:extLst>
              <a:ext uri="{FF2B5EF4-FFF2-40B4-BE49-F238E27FC236}">
                <a16:creationId xmlns:a16="http://schemas.microsoft.com/office/drawing/2014/main" id="{8C303ED0-4C02-413B-95AD-24D2B9D478A3}"/>
              </a:ext>
            </a:extLst>
          </p:cNvPr>
          <p:cNvPicPr>
            <a:picLocks noChangeAspect="1"/>
          </p:cNvPicPr>
          <p:nvPr/>
        </p:nvPicPr>
        <p:blipFill>
          <a:blip r:embed="rId3"/>
          <a:srcRect/>
          <a:stretch/>
        </p:blipFill>
        <p:spPr>
          <a:xfrm>
            <a:off x="213948" y="26377"/>
            <a:ext cx="8663345" cy="6403341"/>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5"/>
          <p:cNvSpPr>
            <a:spLocks noGrp="1" noChangeArrowheads="1"/>
          </p:cNvSpPr>
          <p:nvPr>
            <p:ph type="title"/>
          </p:nvPr>
        </p:nvSpPr>
        <p:spPr>
          <a:xfrm>
            <a:off x="228600" y="6082553"/>
            <a:ext cx="8077200" cy="685800"/>
          </a:xfrm>
        </p:spPr>
        <p:txBody>
          <a:bodyPr/>
          <a:lstStyle/>
          <a:p>
            <a:pPr algn="l" eaLnBrk="1" hangingPunct="1"/>
            <a:r>
              <a:rPr lang="en-US" altLang="en-US" sz="2400" dirty="0">
                <a:latin typeface="Bookman Old Style" panose="02050604050505020204" pitchFamily="18" charset="0"/>
              </a:rPr>
              <a:t>Future Development </a:t>
            </a:r>
          </a:p>
        </p:txBody>
      </p:sp>
      <p:pic>
        <p:nvPicPr>
          <p:cNvPr id="3" name="Picture 2">
            <a:extLst>
              <a:ext uri="{FF2B5EF4-FFF2-40B4-BE49-F238E27FC236}">
                <a16:creationId xmlns:a16="http://schemas.microsoft.com/office/drawing/2014/main" id="{5E802C33-7E91-44DA-90DF-86A1E5EE40A9}"/>
              </a:ext>
            </a:extLst>
          </p:cNvPr>
          <p:cNvPicPr>
            <a:picLocks noChangeAspect="1"/>
          </p:cNvPicPr>
          <p:nvPr/>
        </p:nvPicPr>
        <p:blipFill>
          <a:blip r:embed="rId2"/>
          <a:srcRect/>
          <a:stretch/>
        </p:blipFill>
        <p:spPr>
          <a:xfrm>
            <a:off x="5" y="304800"/>
            <a:ext cx="9143987" cy="5916697"/>
          </a:xfrm>
          <a:prstGeom prst="rect">
            <a:avLst/>
          </a:prstGeom>
        </p:spPr>
      </p:pic>
    </p:spTree>
    <p:extLst>
      <p:ext uri="{BB962C8B-B14F-4D97-AF65-F5344CB8AC3E}">
        <p14:creationId xmlns:p14="http://schemas.microsoft.com/office/powerpoint/2010/main" val="68928325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101B-5A5B-4A3B-9D69-96112C10BDCD}"/>
              </a:ext>
            </a:extLst>
          </p:cNvPr>
          <p:cNvSpPr>
            <a:spLocks noGrp="1"/>
          </p:cNvSpPr>
          <p:nvPr>
            <p:ph type="title"/>
          </p:nvPr>
        </p:nvSpPr>
        <p:spPr/>
        <p:txBody>
          <a:bodyPr/>
          <a:lstStyle/>
          <a:p>
            <a:pPr algn="l"/>
            <a:r>
              <a:rPr lang="en-US" sz="2400" b="1" i="1" dirty="0">
                <a:solidFill>
                  <a:srgbClr val="3333FF"/>
                </a:solidFill>
                <a:latin typeface="Bookman Old Style" panose="02050604050505020204" pitchFamily="18" charset="0"/>
              </a:rPr>
              <a:t>Summary of Request</a:t>
            </a:r>
            <a:br>
              <a:rPr lang="en-US" sz="2400" b="1" i="1" dirty="0">
                <a:solidFill>
                  <a:srgbClr val="3333FF"/>
                </a:solidFill>
                <a:latin typeface="Bookman Old Style" panose="02050604050505020204" pitchFamily="18" charset="0"/>
              </a:rPr>
            </a:br>
            <a:endParaRPr lang="en-US" sz="2400" dirty="0">
              <a:solidFill>
                <a:schemeClr val="tx1"/>
              </a:solidFill>
              <a:latin typeface="Bookman Old Style" panose="02050604050505020204" pitchFamily="18" charset="0"/>
            </a:endParaRPr>
          </a:p>
        </p:txBody>
      </p:sp>
      <p:sp>
        <p:nvSpPr>
          <p:cNvPr id="3" name="Content Placeholder 2">
            <a:extLst>
              <a:ext uri="{FF2B5EF4-FFF2-40B4-BE49-F238E27FC236}">
                <a16:creationId xmlns:a16="http://schemas.microsoft.com/office/drawing/2014/main" id="{0F566476-D456-42E5-85D2-6FC908F2BDEA}"/>
              </a:ext>
            </a:extLst>
          </p:cNvPr>
          <p:cNvSpPr>
            <a:spLocks noGrp="1"/>
          </p:cNvSpPr>
          <p:nvPr>
            <p:ph idx="1"/>
          </p:nvPr>
        </p:nvSpPr>
        <p:spPr>
          <a:xfrm>
            <a:off x="321212" y="1265238"/>
            <a:ext cx="8610600" cy="5410200"/>
          </a:xfrm>
        </p:spPr>
        <p:txBody>
          <a:bodyPr/>
          <a:lstStyle/>
          <a:p>
            <a:pPr marL="0" indent="0">
              <a:buNone/>
            </a:pPr>
            <a:r>
              <a:rPr lang="en-US" sz="2000" dirty="0">
                <a:latin typeface="Bookman Old Style" panose="02050604050505020204" pitchFamily="18" charset="0"/>
              </a:rPr>
              <a:t>Modify the conditions of zoning P24-0067 for an existing OBP (Office Business Park) zoned property to revise the concept plan with a shift of building locations and delete previous conditions on buffers.</a:t>
            </a:r>
          </a:p>
        </p:txBody>
      </p:sp>
      <p:cxnSp>
        <p:nvCxnSpPr>
          <p:cNvPr id="4" name="Straight Connector 3">
            <a:extLst>
              <a:ext uri="{FF2B5EF4-FFF2-40B4-BE49-F238E27FC236}">
                <a16:creationId xmlns:a16="http://schemas.microsoft.com/office/drawing/2014/main" id="{4CD2AC42-061E-483E-9ACD-6102C55EF29C}"/>
              </a:ext>
            </a:extLst>
          </p:cNvPr>
          <p:cNvCxnSpPr/>
          <p:nvPr/>
        </p:nvCxnSpPr>
        <p:spPr bwMode="auto">
          <a:xfrm>
            <a:off x="457200" y="914400"/>
            <a:ext cx="8015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2"/>
          <p:cNvSpPr>
            <a:spLocks noChangeArrowheads="1"/>
          </p:cNvSpPr>
          <p:nvPr/>
        </p:nvSpPr>
        <p:spPr bwMode="auto">
          <a:xfrm>
            <a:off x="228600" y="228600"/>
            <a:ext cx="8686800" cy="64008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srgbClr val="000000"/>
              </a:solidFill>
            </a:endParaRPr>
          </a:p>
        </p:txBody>
      </p:sp>
    </p:spTree>
    <p:extLst>
      <p:ext uri="{BB962C8B-B14F-4D97-AF65-F5344CB8AC3E}">
        <p14:creationId xmlns:p14="http://schemas.microsoft.com/office/powerpoint/2010/main" val="3416903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4682809-B0C3-9AD3-5118-F1C0454AB994}"/>
              </a:ext>
            </a:extLst>
          </p:cNvPr>
          <p:cNvPicPr>
            <a:picLocks noGrp="1" noChangeAspect="1"/>
          </p:cNvPicPr>
          <p:nvPr>
            <p:ph idx="1"/>
          </p:nvPr>
        </p:nvPicPr>
        <p:blipFill>
          <a:blip r:embed="rId2"/>
          <a:stretch>
            <a:fillRect/>
          </a:stretch>
        </p:blipFill>
        <p:spPr>
          <a:xfrm>
            <a:off x="1371600" y="152400"/>
            <a:ext cx="6722030" cy="6477000"/>
          </a:xfrm>
        </p:spPr>
      </p:pic>
    </p:spTree>
    <p:extLst>
      <p:ext uri="{BB962C8B-B14F-4D97-AF65-F5344CB8AC3E}">
        <p14:creationId xmlns:p14="http://schemas.microsoft.com/office/powerpoint/2010/main" val="873655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Recorded Plat</a:t>
            </a:r>
          </a:p>
        </p:txBody>
      </p:sp>
      <p:pic>
        <p:nvPicPr>
          <p:cNvPr id="4" name="Picture 3">
            <a:extLst>
              <a:ext uri="{FF2B5EF4-FFF2-40B4-BE49-F238E27FC236}">
                <a16:creationId xmlns:a16="http://schemas.microsoft.com/office/drawing/2014/main" id="{756807D5-BE94-3B62-396C-D22E59551391}"/>
              </a:ext>
            </a:extLst>
          </p:cNvPr>
          <p:cNvPicPr>
            <a:picLocks noChangeAspect="1"/>
          </p:cNvPicPr>
          <p:nvPr/>
        </p:nvPicPr>
        <p:blipFill>
          <a:blip r:embed="rId3"/>
          <a:srcRect/>
          <a:stretch/>
        </p:blipFill>
        <p:spPr>
          <a:xfrm rot="16200000">
            <a:off x="1778000" y="-460385"/>
            <a:ext cx="5587999" cy="7231528"/>
          </a:xfrm>
          <a:prstGeom prst="rect">
            <a:avLst/>
          </a:prstGeom>
        </p:spPr>
      </p:pic>
    </p:spTree>
    <p:extLst>
      <p:ext uri="{BB962C8B-B14F-4D97-AF65-F5344CB8AC3E}">
        <p14:creationId xmlns:p14="http://schemas.microsoft.com/office/powerpoint/2010/main" val="687447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title"/>
          </p:nvPr>
        </p:nvSpPr>
        <p:spPr>
          <a:xfrm>
            <a:off x="152400" y="6477000"/>
            <a:ext cx="8077200" cy="457200"/>
          </a:xfrm>
        </p:spPr>
        <p:txBody>
          <a:bodyPr/>
          <a:lstStyle/>
          <a:p>
            <a:pPr algn="l" eaLnBrk="1" hangingPunct="1"/>
            <a:r>
              <a:rPr lang="en-US" altLang="en-US" sz="2000" dirty="0">
                <a:latin typeface="Bookman Old Style" panose="02050604050505020204" pitchFamily="18" charset="0"/>
              </a:rPr>
              <a:t>Concept Plan</a:t>
            </a:r>
            <a:br>
              <a:rPr lang="en-US" altLang="en-US" sz="2000" dirty="0">
                <a:latin typeface="Bookman Old Style" panose="02050604050505020204" pitchFamily="18" charset="0"/>
              </a:rPr>
            </a:br>
            <a:endParaRPr lang="en-US" altLang="en-US" sz="2000" dirty="0">
              <a:latin typeface="Bookman Old Style" panose="02050604050505020204" pitchFamily="18" charset="0"/>
            </a:endParaRPr>
          </a:p>
        </p:txBody>
      </p:sp>
      <p:pic>
        <p:nvPicPr>
          <p:cNvPr id="3" name="Picture 2"/>
          <p:cNvPicPr>
            <a:picLocks noChangeAspect="1"/>
          </p:cNvPicPr>
          <p:nvPr/>
        </p:nvPicPr>
        <p:blipFill>
          <a:blip r:embed="rId3"/>
          <a:srcRect/>
          <a:stretch/>
        </p:blipFill>
        <p:spPr>
          <a:xfrm>
            <a:off x="537348" y="429026"/>
            <a:ext cx="8069299" cy="5379533"/>
          </a:xfrm>
          <a:prstGeom prst="rect">
            <a:avLst/>
          </a:prstGeom>
        </p:spPr>
      </p:pic>
    </p:spTree>
    <p:extLst>
      <p:ext uri="{BB962C8B-B14F-4D97-AF65-F5344CB8AC3E}">
        <p14:creationId xmlns:p14="http://schemas.microsoft.com/office/powerpoint/2010/main" val="268932233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58371</TotalTime>
  <Words>955</Words>
  <Application>Microsoft Office PowerPoint</Application>
  <PresentationFormat>On-screen Show (4:3)</PresentationFormat>
  <Paragraphs>62</Paragraphs>
  <Slides>23</Slides>
  <Notes>12</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Bookman Old Style</vt:lpstr>
      <vt:lpstr>Calibri</vt:lpstr>
      <vt:lpstr>Default Design</vt:lpstr>
      <vt:lpstr>PowerPoint Presentation</vt:lpstr>
      <vt:lpstr>Site Location </vt:lpstr>
      <vt:lpstr>Aerial Imagery</vt:lpstr>
      <vt:lpstr>Zoning</vt:lpstr>
      <vt:lpstr>Future Development </vt:lpstr>
      <vt:lpstr>Summary of Request </vt:lpstr>
      <vt:lpstr>PowerPoint Presentation</vt:lpstr>
      <vt:lpstr>Recorded Plat</vt:lpstr>
      <vt:lpstr>Concept Plan </vt:lpstr>
      <vt:lpstr>Previous P24-0067 Concept Plan </vt:lpstr>
      <vt:lpstr>Architectural Images</vt:lpstr>
      <vt:lpstr>Architectural Images</vt:lpstr>
      <vt:lpstr>Architectural Images</vt:lpstr>
      <vt:lpstr>Architectural Images</vt:lpstr>
      <vt:lpstr>PowerPoint Presentation</vt:lpstr>
      <vt:lpstr>PowerPoint Presentation</vt:lpstr>
      <vt:lpstr>PowerPoint Presentation</vt:lpstr>
      <vt:lpstr>PowerPoint Presentation</vt:lpstr>
      <vt:lpstr>Narrative exhibit</vt:lpstr>
      <vt:lpstr>Current Narrative exhibit vs Original application exhibit</vt:lpstr>
      <vt:lpstr>PowerPoint Presentation</vt:lpstr>
      <vt:lpstr>Current Concept Plan</vt:lpstr>
      <vt:lpstr>Berm Detail </vt:lpstr>
    </vt:vector>
  </TitlesOfParts>
  <Company>Oconee County BOC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Stephens</dc:creator>
  <cp:lastModifiedBy>Guy Herring</cp:lastModifiedBy>
  <cp:revision>802</cp:revision>
  <cp:lastPrinted>2020-02-17T21:02:52Z</cp:lastPrinted>
  <dcterms:created xsi:type="dcterms:W3CDTF">2006-05-26T15:38:14Z</dcterms:created>
  <dcterms:modified xsi:type="dcterms:W3CDTF">2025-04-01T21:10:40Z</dcterms:modified>
</cp:coreProperties>
</file>