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7" r:id="rId2"/>
    <p:sldId id="293" r:id="rId3"/>
    <p:sldId id="321" r:id="rId4"/>
    <p:sldId id="278" r:id="rId5"/>
    <p:sldId id="301" r:id="rId6"/>
    <p:sldId id="318" r:id="rId7"/>
    <p:sldId id="347" r:id="rId8"/>
    <p:sldId id="343" r:id="rId9"/>
    <p:sldId id="348" r:id="rId10"/>
    <p:sldId id="288" r:id="rId11"/>
    <p:sldId id="366"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843" autoAdjust="0"/>
  </p:normalViewPr>
  <p:slideViewPr>
    <p:cSldViewPr showGuides="1">
      <p:cViewPr varScale="1">
        <p:scale>
          <a:sx n="108" d="100"/>
          <a:sy n="108" d="100"/>
        </p:scale>
        <p:origin x="166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388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131303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1ADA-04C2-D175-391A-6E3F413F5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33B10-697A-E04F-6E87-1F9DA5FE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988D6-BDB2-6C2B-2839-C7F020653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DFD1A-72D5-2821-78C6-072F0B097EDC}"/>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231258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10</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11</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the request to rezone ±10.0 acres to AR-3,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marL="0" indent="0">
              <a:buNone/>
            </a:pPr>
            <a:r>
              <a:rPr lang="en-US" sz="1400">
                <a:latin typeface="Bookman Old Style" panose="02050604050505020204" pitchFamily="18" charset="0"/>
              </a:rPr>
              <a:t>2. The </a:t>
            </a:r>
            <a:r>
              <a:rPr lang="en-US" sz="1400" dirty="0">
                <a:latin typeface="Bookman Old Style" panose="02050604050505020204" pitchFamily="18" charset="0"/>
              </a:rPr>
              <a:t>owner at their own expense shall construct the improvements required by the County for public water for the subject property and shall convey the same to the County, free of all liens. Said improvements shall include all on-site improvements and such off-site improvements as are required by the County to provide service to subject property.</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a:t>
            </a:r>
            <a:r>
              <a:rPr lang="en-US" sz="1400" b="1">
                <a:latin typeface="Bookman Old Style" panose="02050604050505020204" pitchFamily="18" charset="0"/>
              </a:rPr>
              <a:t>to the conditions </a:t>
            </a:r>
            <a:r>
              <a:rPr lang="en-US" sz="1400" b="1" dirty="0">
                <a:latin typeface="Bookman Old Style" panose="02050604050505020204" pitchFamily="18" charset="0"/>
              </a:rPr>
              <a:t>recommended by staff.</a:t>
            </a:r>
            <a:br>
              <a:rPr lang="en-US" sz="1400" b="1" dirty="0">
                <a:latin typeface="Bookman Old Style" panose="02050604050505020204" pitchFamily="18" charset="0"/>
              </a:rPr>
            </a:b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8746"/>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2" name="Picture 1">
            <a:extLst>
              <a:ext uri="{FF2B5EF4-FFF2-40B4-BE49-F238E27FC236}">
                <a16:creationId xmlns:a16="http://schemas.microsoft.com/office/drawing/2014/main" id="{BBB4E636-4F36-C7AF-1D1C-CC82CA12D774}"/>
              </a:ext>
            </a:extLst>
          </p:cNvPr>
          <p:cNvPicPr>
            <a:picLocks noChangeAspect="1"/>
          </p:cNvPicPr>
          <p:nvPr/>
        </p:nvPicPr>
        <p:blipFill>
          <a:blip r:embed="rId2"/>
          <a:srcRect/>
          <a:stretch/>
        </p:blipFill>
        <p:spPr>
          <a:xfrm>
            <a:off x="0" y="255494"/>
            <a:ext cx="9143998" cy="5916705"/>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473B00D9-F1D5-4CDF-87EB-BE76FC4E7727}"/>
              </a:ext>
            </a:extLst>
          </p:cNvPr>
          <p:cNvPicPr>
            <a:picLocks noChangeAspect="1"/>
          </p:cNvPicPr>
          <p:nvPr/>
        </p:nvPicPr>
        <p:blipFill>
          <a:blip r:embed="rId2"/>
          <a:srcRect/>
          <a:stretch/>
        </p:blipFill>
        <p:spPr>
          <a:xfrm>
            <a:off x="479614" y="0"/>
            <a:ext cx="8184766" cy="6324591"/>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5" name="Picture 4">
            <a:extLst>
              <a:ext uri="{FF2B5EF4-FFF2-40B4-BE49-F238E27FC236}">
                <a16:creationId xmlns:a16="http://schemas.microsoft.com/office/drawing/2014/main" id="{8C303ED0-4C02-413B-95AD-24D2B9D478A3}"/>
              </a:ext>
            </a:extLst>
          </p:cNvPr>
          <p:cNvPicPr>
            <a:picLocks noChangeAspect="1"/>
          </p:cNvPicPr>
          <p:nvPr/>
        </p:nvPicPr>
        <p:blipFill>
          <a:blip r:embed="rId3"/>
          <a:srcRect/>
          <a:stretch/>
        </p:blipFill>
        <p:spPr>
          <a:xfrm>
            <a:off x="213948" y="26377"/>
            <a:ext cx="8663344" cy="6403340"/>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5E802C33-7E91-44DA-90DF-86A1E5EE40A9}"/>
              </a:ext>
            </a:extLst>
          </p:cNvPr>
          <p:cNvPicPr>
            <a:picLocks noChangeAspect="1"/>
          </p:cNvPicPr>
          <p:nvPr/>
        </p:nvPicPr>
        <p:blipFill>
          <a:blip r:embed="rId2"/>
          <a:srcRect/>
          <a:stretch/>
        </p:blipFill>
        <p:spPr>
          <a:xfrm>
            <a:off x="5" y="304800"/>
            <a:ext cx="9143986" cy="5916696"/>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21212" y="1265238"/>
            <a:ext cx="8610600" cy="5410200"/>
          </a:xfrm>
        </p:spPr>
        <p:txBody>
          <a:bodyPr/>
          <a:lstStyle/>
          <a:p>
            <a:pPr marL="0" indent="0">
              <a:buNone/>
            </a:pPr>
            <a:r>
              <a:rPr lang="en-US" sz="2000" dirty="0">
                <a:latin typeface="Bookman Old Style" panose="02050604050505020204" pitchFamily="18" charset="0"/>
              </a:rPr>
              <a:t>Rezone the ±10.0 acre properties from AG (Agricultural) to AR-3 (Agricultural Residential Three Acre District)</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756807D5-BE94-3B62-396C-D22E59551391}"/>
              </a:ext>
            </a:extLst>
          </p:cNvPr>
          <p:cNvPicPr>
            <a:picLocks noChangeAspect="1"/>
          </p:cNvPicPr>
          <p:nvPr/>
        </p:nvPicPr>
        <p:blipFill>
          <a:blip r:embed="rId3"/>
          <a:srcRect/>
          <a:stretch/>
        </p:blipFill>
        <p:spPr>
          <a:xfrm>
            <a:off x="2841065" y="510479"/>
            <a:ext cx="3385670" cy="5232400"/>
          </a:xfrm>
          <a:prstGeom prst="rect">
            <a:avLst/>
          </a:prstGeom>
        </p:spPr>
      </p:pic>
    </p:spTree>
    <p:extLst>
      <p:ext uri="{BB962C8B-B14F-4D97-AF65-F5344CB8AC3E}">
        <p14:creationId xmlns:p14="http://schemas.microsoft.com/office/powerpoint/2010/main" val="68744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p:cNvPicPr>
            <a:picLocks noChangeAspect="1"/>
          </p:cNvPicPr>
          <p:nvPr/>
        </p:nvPicPr>
        <p:blipFill>
          <a:blip r:embed="rId3"/>
          <a:srcRect/>
          <a:stretch/>
        </p:blipFill>
        <p:spPr>
          <a:xfrm>
            <a:off x="985643" y="429026"/>
            <a:ext cx="7172709" cy="5379532"/>
          </a:xfrm>
          <a:prstGeom prst="rect">
            <a:avLst/>
          </a:prstGeom>
        </p:spPr>
      </p:pic>
    </p:spTree>
    <p:extLst>
      <p:ext uri="{BB962C8B-B14F-4D97-AF65-F5344CB8AC3E}">
        <p14:creationId xmlns:p14="http://schemas.microsoft.com/office/powerpoint/2010/main" val="26893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42FC-979D-875C-D286-3FD051E505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7FB305-C311-CC60-18E5-F9D8DC8500D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3" name="Picture 2">
            <a:extLst>
              <a:ext uri="{FF2B5EF4-FFF2-40B4-BE49-F238E27FC236}">
                <a16:creationId xmlns:a16="http://schemas.microsoft.com/office/drawing/2014/main" id="{FBF4EFF1-C9EA-1FFF-4DE2-83FB2E866582}"/>
              </a:ext>
            </a:extLst>
          </p:cNvPr>
          <p:cNvPicPr>
            <a:picLocks noChangeAspect="1"/>
          </p:cNvPicPr>
          <p:nvPr/>
        </p:nvPicPr>
        <p:blipFill>
          <a:blip r:embed="rId3"/>
          <a:srcRect/>
          <a:stretch/>
        </p:blipFill>
        <p:spPr>
          <a:xfrm>
            <a:off x="1219200" y="533400"/>
            <a:ext cx="2015404" cy="2667000"/>
          </a:xfrm>
          <a:prstGeom prst="rect">
            <a:avLst/>
          </a:prstGeom>
        </p:spPr>
      </p:pic>
      <p:pic>
        <p:nvPicPr>
          <p:cNvPr id="7" name="Picture 6">
            <a:extLst>
              <a:ext uri="{FF2B5EF4-FFF2-40B4-BE49-F238E27FC236}">
                <a16:creationId xmlns:a16="http://schemas.microsoft.com/office/drawing/2014/main" id="{F8BD91FE-11D7-FE21-CF98-EF79D6A1D1BD}"/>
              </a:ext>
            </a:extLst>
          </p:cNvPr>
          <p:cNvPicPr>
            <a:picLocks noChangeAspect="1"/>
          </p:cNvPicPr>
          <p:nvPr/>
        </p:nvPicPr>
        <p:blipFill>
          <a:blip r:embed="rId4"/>
          <a:srcRect/>
          <a:stretch/>
        </p:blipFill>
        <p:spPr>
          <a:xfrm>
            <a:off x="5562600" y="521208"/>
            <a:ext cx="2051538" cy="2667000"/>
          </a:xfrm>
          <a:prstGeom prst="rect">
            <a:avLst/>
          </a:prstGeom>
        </p:spPr>
      </p:pic>
      <p:pic>
        <p:nvPicPr>
          <p:cNvPr id="4" name="Picture 3">
            <a:extLst>
              <a:ext uri="{FF2B5EF4-FFF2-40B4-BE49-F238E27FC236}">
                <a16:creationId xmlns:a16="http://schemas.microsoft.com/office/drawing/2014/main" id="{759E9E22-33C4-9F11-2158-3B184DA2E598}"/>
              </a:ext>
            </a:extLst>
          </p:cNvPr>
          <p:cNvPicPr>
            <a:picLocks noChangeAspect="1"/>
          </p:cNvPicPr>
          <p:nvPr/>
        </p:nvPicPr>
        <p:blipFill>
          <a:blip r:embed="rId5"/>
          <a:stretch>
            <a:fillRect/>
          </a:stretch>
        </p:blipFill>
        <p:spPr>
          <a:xfrm>
            <a:off x="1219200" y="3429000"/>
            <a:ext cx="2015404" cy="2609089"/>
          </a:xfrm>
          <a:prstGeom prst="rect">
            <a:avLst/>
          </a:prstGeom>
        </p:spPr>
      </p:pic>
      <p:pic>
        <p:nvPicPr>
          <p:cNvPr id="8" name="Picture 7">
            <a:extLst>
              <a:ext uri="{FF2B5EF4-FFF2-40B4-BE49-F238E27FC236}">
                <a16:creationId xmlns:a16="http://schemas.microsoft.com/office/drawing/2014/main" id="{973532DE-4EA6-6515-739F-BBDF117778B9}"/>
              </a:ext>
            </a:extLst>
          </p:cNvPr>
          <p:cNvPicPr>
            <a:picLocks noChangeAspect="1"/>
          </p:cNvPicPr>
          <p:nvPr/>
        </p:nvPicPr>
        <p:blipFill>
          <a:blip r:embed="rId6"/>
          <a:stretch>
            <a:fillRect/>
          </a:stretch>
        </p:blipFill>
        <p:spPr>
          <a:xfrm>
            <a:off x="5562600" y="3429000"/>
            <a:ext cx="2051538" cy="2619656"/>
          </a:xfrm>
          <a:prstGeom prst="rect">
            <a:avLst/>
          </a:prstGeom>
        </p:spPr>
      </p:pic>
    </p:spTree>
    <p:extLst>
      <p:ext uri="{BB962C8B-B14F-4D97-AF65-F5344CB8AC3E}">
        <p14:creationId xmlns:p14="http://schemas.microsoft.com/office/powerpoint/2010/main" val="3409559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58363</TotalTime>
  <Words>235</Words>
  <Application>Microsoft Office PowerPoint</Application>
  <PresentationFormat>On-screen Show (4:3)</PresentationFormat>
  <Paragraphs>22</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vt:lpstr>
      <vt:lpstr>Concept Plan </vt:lpstr>
      <vt:lpstr>Architectural Images</vt:lpstr>
      <vt:lpstr>PowerPoint Presentation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Kyle Stephens</cp:lastModifiedBy>
  <cp:revision>803</cp:revision>
  <cp:lastPrinted>2020-02-17T21:02:52Z</cp:lastPrinted>
  <dcterms:created xsi:type="dcterms:W3CDTF">2006-05-26T15:38:14Z</dcterms:created>
  <dcterms:modified xsi:type="dcterms:W3CDTF">2025-06-03T19:09:39Z</dcterms:modified>
</cp:coreProperties>
</file>