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87" r:id="rId2"/>
    <p:sldId id="293" r:id="rId3"/>
    <p:sldId id="321" r:id="rId4"/>
    <p:sldId id="278" r:id="rId5"/>
    <p:sldId id="301" r:id="rId6"/>
    <p:sldId id="318" r:id="rId7"/>
    <p:sldId id="347" r:id="rId8"/>
    <p:sldId id="343" r:id="rId9"/>
    <p:sldId id="348" r:id="rId10"/>
    <p:sldId id="367" r:id="rId11"/>
    <p:sldId id="288" r:id="rId12"/>
    <p:sldId id="368" r:id="rId13"/>
    <p:sldId id="369" r:id="rId14"/>
    <p:sldId id="366"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843" autoAdjust="0"/>
  </p:normalViewPr>
  <p:slideViewPr>
    <p:cSldViewPr showGuides="1">
      <p:cViewPr varScale="1">
        <p:scale>
          <a:sx n="107" d="100"/>
          <a:sy n="107" d="100"/>
        </p:scale>
        <p:origin x="1692"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1229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1229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cs typeface="+mn-cs"/>
              </a:defRPr>
            </a:lvl1pPr>
          </a:lstStyle>
          <a:p>
            <a:pPr>
              <a:defRPr/>
            </a:pPr>
            <a:fld id="{76FEA435-0698-47DF-ABED-5ACA0055F4C8}" type="slidenum">
              <a:rPr lang="en-US"/>
              <a:pPr>
                <a:defRPr/>
              </a:pPr>
              <a:t>‹#›</a:t>
            </a:fld>
            <a:endParaRPr lang="en-US" dirty="0"/>
          </a:p>
        </p:txBody>
      </p:sp>
    </p:spTree>
    <p:extLst>
      <p:ext uri="{BB962C8B-B14F-4D97-AF65-F5344CB8AC3E}">
        <p14:creationId xmlns:p14="http://schemas.microsoft.com/office/powerpoint/2010/main" val="27670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FEA435-0698-47DF-ABED-5ACA0055F4C8}" type="slidenum">
              <a:rPr lang="en-US" smtClean="0"/>
              <a:pPr>
                <a:defRPr/>
              </a:pPr>
              <a:t>4</a:t>
            </a:fld>
            <a:endParaRPr lang="en-US" dirty="0"/>
          </a:p>
        </p:txBody>
      </p:sp>
    </p:spTree>
    <p:extLst>
      <p:ext uri="{BB962C8B-B14F-4D97-AF65-F5344CB8AC3E}">
        <p14:creationId xmlns:p14="http://schemas.microsoft.com/office/powerpoint/2010/main" val="3224422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FEA435-0698-47DF-ABED-5ACA0055F4C8}" type="slidenum">
              <a:rPr lang="en-US" smtClean="0"/>
              <a:pPr>
                <a:defRPr/>
              </a:pPr>
              <a:t>7</a:t>
            </a:fld>
            <a:endParaRPr lang="en-US" dirty="0"/>
          </a:p>
        </p:txBody>
      </p:sp>
    </p:spTree>
    <p:extLst>
      <p:ext uri="{BB962C8B-B14F-4D97-AF65-F5344CB8AC3E}">
        <p14:creationId xmlns:p14="http://schemas.microsoft.com/office/powerpoint/2010/main" val="3882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FEA435-0698-47DF-ABED-5ACA0055F4C8}" type="slidenum">
              <a:rPr lang="en-US" smtClean="0"/>
              <a:pPr>
                <a:defRPr/>
              </a:pPr>
              <a:t>8</a:t>
            </a:fld>
            <a:endParaRPr lang="en-US" dirty="0"/>
          </a:p>
        </p:txBody>
      </p:sp>
    </p:spTree>
    <p:extLst>
      <p:ext uri="{BB962C8B-B14F-4D97-AF65-F5344CB8AC3E}">
        <p14:creationId xmlns:p14="http://schemas.microsoft.com/office/powerpoint/2010/main" val="1313039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81ADA-04C2-D175-391A-6E3F413F5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F33B10-697A-E04F-6E87-1F9DA5FE20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0988D6-BDB2-6C2B-2839-C7F0206538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ADFD1A-72D5-2821-78C6-072F0B097EDC}"/>
              </a:ext>
            </a:extLst>
          </p:cNvPr>
          <p:cNvSpPr>
            <a:spLocks noGrp="1"/>
          </p:cNvSpPr>
          <p:nvPr>
            <p:ph type="sldNum" sz="quarter" idx="10"/>
          </p:nvPr>
        </p:nvSpPr>
        <p:spPr/>
        <p:txBody>
          <a:bodyPr/>
          <a:lstStyle/>
          <a:p>
            <a:pPr>
              <a:defRPr/>
            </a:pPr>
            <a:fld id="{76FEA435-0698-47DF-ABED-5ACA0055F4C8}" type="slidenum">
              <a:rPr lang="en-US" smtClean="0"/>
              <a:pPr>
                <a:defRPr/>
              </a:pPr>
              <a:t>9</a:t>
            </a:fld>
            <a:endParaRPr lang="en-US" dirty="0"/>
          </a:p>
        </p:txBody>
      </p:sp>
    </p:spTree>
    <p:extLst>
      <p:ext uri="{BB962C8B-B14F-4D97-AF65-F5344CB8AC3E}">
        <p14:creationId xmlns:p14="http://schemas.microsoft.com/office/powerpoint/2010/main" val="2312581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2C584-5113-D3EA-F8B4-D9C605F294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8EADDA-7617-C02C-CC6D-C9D0323589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EF1B40-5294-BE6F-1792-B926B1688A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703D4F-14FA-9447-9DFD-9A8C64759801}"/>
              </a:ext>
            </a:extLst>
          </p:cNvPr>
          <p:cNvSpPr>
            <a:spLocks noGrp="1"/>
          </p:cNvSpPr>
          <p:nvPr>
            <p:ph type="sldNum" sz="quarter" idx="10"/>
          </p:nvPr>
        </p:nvSpPr>
        <p:spPr/>
        <p:txBody>
          <a:bodyPr/>
          <a:lstStyle/>
          <a:p>
            <a:pPr>
              <a:defRPr/>
            </a:pPr>
            <a:fld id="{76FEA435-0698-47DF-ABED-5ACA0055F4C8}" type="slidenum">
              <a:rPr lang="en-US" smtClean="0"/>
              <a:pPr>
                <a:defRPr/>
              </a:pPr>
              <a:t>10</a:t>
            </a:fld>
            <a:endParaRPr lang="en-US" dirty="0"/>
          </a:p>
        </p:txBody>
      </p:sp>
    </p:spTree>
    <p:extLst>
      <p:ext uri="{BB962C8B-B14F-4D97-AF65-F5344CB8AC3E}">
        <p14:creationId xmlns:p14="http://schemas.microsoft.com/office/powerpoint/2010/main" val="1163109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11</a:t>
            </a:fld>
            <a:endParaRPr lang="en-US" altLang="en-US" dirty="0">
              <a:solidFill>
                <a:srgbClr val="000000"/>
              </a:solidFill>
              <a:cs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C80A5-3C42-3AE8-7958-70B70A5365DF}"/>
            </a:ext>
          </a:extLst>
        </p:cNvPr>
        <p:cNvGrpSpPr/>
        <p:nvPr/>
      </p:nvGrpSpPr>
      <p:grpSpPr>
        <a:xfrm>
          <a:off x="0" y="0"/>
          <a:ext cx="0" cy="0"/>
          <a:chOff x="0" y="0"/>
          <a:chExt cx="0" cy="0"/>
        </a:xfrm>
      </p:grpSpPr>
      <p:sp>
        <p:nvSpPr>
          <p:cNvPr id="14338" name="Rectangle 7">
            <a:extLst>
              <a:ext uri="{FF2B5EF4-FFF2-40B4-BE49-F238E27FC236}">
                <a16:creationId xmlns:a16="http://schemas.microsoft.com/office/drawing/2014/main" id="{E2756E6F-2FCA-DB8D-1FDC-649DED2582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12</a:t>
            </a:fld>
            <a:endParaRPr lang="en-US" altLang="en-US" dirty="0">
              <a:solidFill>
                <a:srgbClr val="000000"/>
              </a:solidFill>
              <a:cs typeface="Arial" pitchFamily="34" charset="0"/>
            </a:endParaRPr>
          </a:p>
        </p:txBody>
      </p:sp>
      <p:sp>
        <p:nvSpPr>
          <p:cNvPr id="14339" name="Rectangle 2">
            <a:extLst>
              <a:ext uri="{FF2B5EF4-FFF2-40B4-BE49-F238E27FC236}">
                <a16:creationId xmlns:a16="http://schemas.microsoft.com/office/drawing/2014/main" id="{A0503030-2078-B82E-5650-34203FC3531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91956E3-EB05-F994-D33A-675199425B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extLst>
      <p:ext uri="{BB962C8B-B14F-4D97-AF65-F5344CB8AC3E}">
        <p14:creationId xmlns:p14="http://schemas.microsoft.com/office/powerpoint/2010/main" val="1831642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81FAE-4141-EB53-68C4-99C09824BC19}"/>
            </a:ext>
          </a:extLst>
        </p:cNvPr>
        <p:cNvGrpSpPr/>
        <p:nvPr/>
      </p:nvGrpSpPr>
      <p:grpSpPr>
        <a:xfrm>
          <a:off x="0" y="0"/>
          <a:ext cx="0" cy="0"/>
          <a:chOff x="0" y="0"/>
          <a:chExt cx="0" cy="0"/>
        </a:xfrm>
      </p:grpSpPr>
      <p:sp>
        <p:nvSpPr>
          <p:cNvPr id="14338" name="Rectangle 7">
            <a:extLst>
              <a:ext uri="{FF2B5EF4-FFF2-40B4-BE49-F238E27FC236}">
                <a16:creationId xmlns:a16="http://schemas.microsoft.com/office/drawing/2014/main" id="{DE8EE0DF-1B09-83D9-AAF6-3E0FBE26F7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13</a:t>
            </a:fld>
            <a:endParaRPr lang="en-US" altLang="en-US" dirty="0">
              <a:solidFill>
                <a:srgbClr val="000000"/>
              </a:solidFill>
              <a:cs typeface="Arial" pitchFamily="34" charset="0"/>
            </a:endParaRPr>
          </a:p>
        </p:txBody>
      </p:sp>
      <p:sp>
        <p:nvSpPr>
          <p:cNvPr id="14339" name="Rectangle 2">
            <a:extLst>
              <a:ext uri="{FF2B5EF4-FFF2-40B4-BE49-F238E27FC236}">
                <a16:creationId xmlns:a16="http://schemas.microsoft.com/office/drawing/2014/main" id="{7CCF10B8-4838-41F3-0996-F360C1D4E2B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64B5B098-D6CA-8F8D-43F0-D297CDE606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extLst>
      <p:ext uri="{BB962C8B-B14F-4D97-AF65-F5344CB8AC3E}">
        <p14:creationId xmlns:p14="http://schemas.microsoft.com/office/powerpoint/2010/main" val="2484983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14</a:t>
            </a:fld>
            <a:endParaRPr lang="en-US" altLang="en-US" dirty="0">
              <a:solidFill>
                <a:srgbClr val="000000"/>
              </a:solidFill>
              <a:cs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extLst>
      <p:ext uri="{BB962C8B-B14F-4D97-AF65-F5344CB8AC3E}">
        <p14:creationId xmlns:p14="http://schemas.microsoft.com/office/powerpoint/2010/main" val="3162969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DDC672B-C3EC-4734-AEA1-57CED218022F}" type="slidenum">
              <a:rPr lang="en-US"/>
              <a:pPr>
                <a:defRPr/>
              </a:pPr>
              <a:t>‹#›</a:t>
            </a:fld>
            <a:endParaRPr lang="en-US" dirty="0"/>
          </a:p>
        </p:txBody>
      </p:sp>
    </p:spTree>
    <p:extLst>
      <p:ext uri="{BB962C8B-B14F-4D97-AF65-F5344CB8AC3E}">
        <p14:creationId xmlns:p14="http://schemas.microsoft.com/office/powerpoint/2010/main" val="373778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44BE1B-8B45-4717-92B7-0724481572E6}" type="slidenum">
              <a:rPr lang="en-US"/>
              <a:pPr>
                <a:defRPr/>
              </a:pPr>
              <a:t>‹#›</a:t>
            </a:fld>
            <a:endParaRPr lang="en-US" dirty="0"/>
          </a:p>
        </p:txBody>
      </p:sp>
    </p:spTree>
    <p:extLst>
      <p:ext uri="{BB962C8B-B14F-4D97-AF65-F5344CB8AC3E}">
        <p14:creationId xmlns:p14="http://schemas.microsoft.com/office/powerpoint/2010/main" val="411387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87EEFF-FFB3-47D7-B924-8276E0448CDF}" type="slidenum">
              <a:rPr lang="en-US"/>
              <a:pPr>
                <a:defRPr/>
              </a:pPr>
              <a:t>‹#›</a:t>
            </a:fld>
            <a:endParaRPr lang="en-US" dirty="0"/>
          </a:p>
        </p:txBody>
      </p:sp>
    </p:spTree>
    <p:extLst>
      <p:ext uri="{BB962C8B-B14F-4D97-AF65-F5344CB8AC3E}">
        <p14:creationId xmlns:p14="http://schemas.microsoft.com/office/powerpoint/2010/main" val="2901376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D9A4669-81EB-4DDA-A129-0E52B75C382F}" type="slidenum">
              <a:rPr lang="en-US"/>
              <a:pPr>
                <a:defRPr/>
              </a:pPr>
              <a:t>‹#›</a:t>
            </a:fld>
            <a:endParaRPr lang="en-US" dirty="0"/>
          </a:p>
        </p:txBody>
      </p:sp>
    </p:spTree>
    <p:extLst>
      <p:ext uri="{BB962C8B-B14F-4D97-AF65-F5344CB8AC3E}">
        <p14:creationId xmlns:p14="http://schemas.microsoft.com/office/powerpoint/2010/main" val="200409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EC0659C-2EA8-47A5-AA24-BDA7BD0C7C1C}" type="slidenum">
              <a:rPr lang="en-US"/>
              <a:pPr>
                <a:defRPr/>
              </a:pPr>
              <a:t>‹#›</a:t>
            </a:fld>
            <a:endParaRPr lang="en-US" dirty="0"/>
          </a:p>
        </p:txBody>
      </p:sp>
    </p:spTree>
    <p:extLst>
      <p:ext uri="{BB962C8B-B14F-4D97-AF65-F5344CB8AC3E}">
        <p14:creationId xmlns:p14="http://schemas.microsoft.com/office/powerpoint/2010/main" val="288094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BB2286-D513-4890-BDBC-773219AF3D58}" type="slidenum">
              <a:rPr lang="en-US"/>
              <a:pPr>
                <a:defRPr/>
              </a:pPr>
              <a:t>‹#›</a:t>
            </a:fld>
            <a:endParaRPr lang="en-US" dirty="0"/>
          </a:p>
        </p:txBody>
      </p:sp>
    </p:spTree>
    <p:extLst>
      <p:ext uri="{BB962C8B-B14F-4D97-AF65-F5344CB8AC3E}">
        <p14:creationId xmlns:p14="http://schemas.microsoft.com/office/powerpoint/2010/main" val="399934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72042B-4B8B-44BE-A151-B720244551F2}" type="slidenum">
              <a:rPr lang="en-US"/>
              <a:pPr>
                <a:defRPr/>
              </a:pPr>
              <a:t>‹#›</a:t>
            </a:fld>
            <a:endParaRPr lang="en-US" dirty="0"/>
          </a:p>
        </p:txBody>
      </p:sp>
    </p:spTree>
    <p:extLst>
      <p:ext uri="{BB962C8B-B14F-4D97-AF65-F5344CB8AC3E}">
        <p14:creationId xmlns:p14="http://schemas.microsoft.com/office/powerpoint/2010/main" val="293504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B8FE9C-CF99-4058-A0B5-67337D48D430}" type="slidenum">
              <a:rPr lang="en-US"/>
              <a:pPr>
                <a:defRPr/>
              </a:pPr>
              <a:t>‹#›</a:t>
            </a:fld>
            <a:endParaRPr lang="en-US" dirty="0"/>
          </a:p>
        </p:txBody>
      </p:sp>
    </p:spTree>
    <p:extLst>
      <p:ext uri="{BB962C8B-B14F-4D97-AF65-F5344CB8AC3E}">
        <p14:creationId xmlns:p14="http://schemas.microsoft.com/office/powerpoint/2010/main" val="252801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9AA62E5-78EC-4837-82E3-037F22D911A6}" type="slidenum">
              <a:rPr lang="en-US"/>
              <a:pPr>
                <a:defRPr/>
              </a:pPr>
              <a:t>‹#›</a:t>
            </a:fld>
            <a:endParaRPr lang="en-US" dirty="0"/>
          </a:p>
        </p:txBody>
      </p:sp>
    </p:spTree>
    <p:extLst>
      <p:ext uri="{BB962C8B-B14F-4D97-AF65-F5344CB8AC3E}">
        <p14:creationId xmlns:p14="http://schemas.microsoft.com/office/powerpoint/2010/main" val="295769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08F84AE-73BD-4767-A4A9-D488059BB833}" type="slidenum">
              <a:rPr lang="en-US"/>
              <a:pPr>
                <a:defRPr/>
              </a:pPr>
              <a:t>‹#›</a:t>
            </a:fld>
            <a:endParaRPr lang="en-US" dirty="0"/>
          </a:p>
        </p:txBody>
      </p:sp>
    </p:spTree>
    <p:extLst>
      <p:ext uri="{BB962C8B-B14F-4D97-AF65-F5344CB8AC3E}">
        <p14:creationId xmlns:p14="http://schemas.microsoft.com/office/powerpoint/2010/main" val="284375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7F39AD-DBE1-4303-9B61-589B89BCB1A6}" type="slidenum">
              <a:rPr lang="en-US"/>
              <a:pPr>
                <a:defRPr/>
              </a:pPr>
              <a:t>‹#›</a:t>
            </a:fld>
            <a:endParaRPr lang="en-US" dirty="0"/>
          </a:p>
        </p:txBody>
      </p:sp>
    </p:spTree>
    <p:extLst>
      <p:ext uri="{BB962C8B-B14F-4D97-AF65-F5344CB8AC3E}">
        <p14:creationId xmlns:p14="http://schemas.microsoft.com/office/powerpoint/2010/main" val="113170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801BC75-5704-4C72-82E5-FC53F2C56336}" type="slidenum">
              <a:rPr lang="en-US"/>
              <a:pPr>
                <a:defRPr/>
              </a:pPr>
              <a:t>‹#›</a:t>
            </a:fld>
            <a:endParaRPr lang="en-US" dirty="0"/>
          </a:p>
        </p:txBody>
      </p:sp>
    </p:spTree>
    <p:extLst>
      <p:ext uri="{BB962C8B-B14F-4D97-AF65-F5344CB8AC3E}">
        <p14:creationId xmlns:p14="http://schemas.microsoft.com/office/powerpoint/2010/main" val="161465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DBBFE48A-A78C-4C8E-888C-F9B33DDE16A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l="37067" t="34584" r="36896" b="33640"/>
          <a:stretch>
            <a:fillRect/>
          </a:stretch>
        </p:blipFill>
        <p:spPr bwMode="auto">
          <a:xfrm>
            <a:off x="2397125" y="1270000"/>
            <a:ext cx="43497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20E25-C1E9-68AC-47C7-14E8966219A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95EB3C8-259E-1818-A47C-282C49EBA2A9}"/>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Architectural Images</a:t>
            </a:r>
          </a:p>
        </p:txBody>
      </p:sp>
      <p:pic>
        <p:nvPicPr>
          <p:cNvPr id="5" name="Picture 4">
            <a:extLst>
              <a:ext uri="{FF2B5EF4-FFF2-40B4-BE49-F238E27FC236}">
                <a16:creationId xmlns:a16="http://schemas.microsoft.com/office/drawing/2014/main" id="{B2D4BDE4-D7BC-7EFE-C023-6C2009715DED}"/>
              </a:ext>
            </a:extLst>
          </p:cNvPr>
          <p:cNvPicPr>
            <a:picLocks noChangeAspect="1"/>
          </p:cNvPicPr>
          <p:nvPr/>
        </p:nvPicPr>
        <p:blipFill>
          <a:blip r:embed="rId3"/>
          <a:srcRect/>
          <a:stretch/>
        </p:blipFill>
        <p:spPr>
          <a:xfrm>
            <a:off x="187730" y="609600"/>
            <a:ext cx="3800739" cy="4953000"/>
          </a:xfrm>
          <a:prstGeom prst="rect">
            <a:avLst/>
          </a:prstGeom>
        </p:spPr>
      </p:pic>
      <p:pic>
        <p:nvPicPr>
          <p:cNvPr id="10" name="Picture 9">
            <a:extLst>
              <a:ext uri="{FF2B5EF4-FFF2-40B4-BE49-F238E27FC236}">
                <a16:creationId xmlns:a16="http://schemas.microsoft.com/office/drawing/2014/main" id="{9B9A59D7-EC65-8F9A-3BC4-B4DFB2A873C5}"/>
              </a:ext>
            </a:extLst>
          </p:cNvPr>
          <p:cNvPicPr>
            <a:picLocks noChangeAspect="1"/>
          </p:cNvPicPr>
          <p:nvPr/>
        </p:nvPicPr>
        <p:blipFill>
          <a:blip r:embed="rId4"/>
          <a:srcRect/>
          <a:stretch/>
        </p:blipFill>
        <p:spPr>
          <a:xfrm>
            <a:off x="5143120" y="600456"/>
            <a:ext cx="3923467" cy="5181600"/>
          </a:xfrm>
          <a:prstGeom prst="rect">
            <a:avLst/>
          </a:prstGeom>
        </p:spPr>
      </p:pic>
    </p:spTree>
    <p:extLst>
      <p:ext uri="{BB962C8B-B14F-4D97-AF65-F5344CB8AC3E}">
        <p14:creationId xmlns:p14="http://schemas.microsoft.com/office/powerpoint/2010/main" val="4208252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p:cNvSpPr>
            <a:spLocks noGrp="1"/>
          </p:cNvSpPr>
          <p:nvPr>
            <p:ph idx="1"/>
          </p:nvPr>
        </p:nvSpPr>
        <p:spPr>
          <a:xfrm>
            <a:off x="424006" y="762000"/>
            <a:ext cx="8372187" cy="5427820"/>
          </a:xfrm>
        </p:spPr>
        <p:txBody>
          <a:bodyPr/>
          <a:lstStyle/>
          <a:p>
            <a:pPr marL="0" lvl="0" indent="0">
              <a:buNone/>
            </a:pPr>
            <a:r>
              <a:rPr lang="en-US" sz="1600" b="1" dirty="0">
                <a:latin typeface="Bookman Old Style" panose="02050604050505020204" pitchFamily="18" charset="0"/>
              </a:rPr>
              <a:t>Based on Board of Commissioners policies, decision-making criteria, and standards outlined in the development codes of Oconee County, staff recommends conditional approval of this request to rezone to OBP and OIP subject to the following conditions to be fulfilled at the expense of the owner/developer: </a:t>
            </a:r>
            <a:endParaRPr lang="en-US" sz="1600" dirty="0">
              <a:latin typeface="Bookman Old Style" panose="02050604050505020204" pitchFamily="18" charset="0"/>
            </a:endParaRPr>
          </a:p>
          <a:p>
            <a:pPr marL="0" indent="0">
              <a:buNone/>
            </a:pPr>
            <a:r>
              <a:rPr lang="en-US" sz="1400" dirty="0">
                <a:latin typeface="Bookman Old Style" panose="02050604050505020204" pitchFamily="18" charset="0"/>
              </a:rPr>
              <a:t>1. Development design and structures shall meet or exceed the standards indicated on the concept plan, narrative, representative architectural sketches, and other documents submitted with the zoning application and attached hereto. This condition shall not construe approval of any standard that is not in conformity with the Unified Development Code. </a:t>
            </a:r>
          </a:p>
          <a:p>
            <a:pPr marL="0" indent="0">
              <a:buNone/>
            </a:pPr>
            <a:r>
              <a:rPr lang="en-US" sz="1400" dirty="0">
                <a:latin typeface="Bookman Old Style" panose="02050604050505020204" pitchFamily="18" charset="0"/>
              </a:rPr>
              <a:t>2. The owner at their own expense shall construct the improvements required by the County for public water and public waste services for the subject property shall convey same to the County, free of all liens. Said improvements shall include all on-site improvements and such off-site improvements as are required by the County to provide service to subject property.</a:t>
            </a:r>
          </a:p>
          <a:p>
            <a:pPr marL="0" indent="0">
              <a:buNone/>
            </a:pPr>
            <a:r>
              <a:rPr lang="en-US" sz="1400" dirty="0">
                <a:latin typeface="Bookman Old Style" panose="02050604050505020204" pitchFamily="18" charset="0"/>
              </a:rPr>
              <a:t>3. At its expense, Owner shall make all right of way improvements and shall dedicate all rights of way which are required by the County after the County’s review of Owner's development plans pursuant to the County’s ordinances and regulations. All such improvements shall be shown on the preliminary site plan and site development plans for the project and no development permit shall be issued until Owner has agreed to such improvements and dedication. </a:t>
            </a:r>
          </a:p>
        </p:txBody>
      </p:sp>
      <p:sp>
        <p:nvSpPr>
          <p:cNvPr id="7" name="Text Box 10"/>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Staff Recommendation </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C323E-9F61-5AE5-2502-C129CE947477}"/>
            </a:ext>
          </a:extLst>
        </p:cNvPr>
        <p:cNvGrpSpPr/>
        <p:nvPr/>
      </p:nvGrpSpPr>
      <p:grpSpPr>
        <a:xfrm>
          <a:off x="0" y="0"/>
          <a:ext cx="0" cy="0"/>
          <a:chOff x="0" y="0"/>
          <a:chExt cx="0" cy="0"/>
        </a:xfrm>
      </p:grpSpPr>
      <p:sp>
        <p:nvSpPr>
          <p:cNvPr id="11267" name="Rectangle 12">
            <a:extLst>
              <a:ext uri="{FF2B5EF4-FFF2-40B4-BE49-F238E27FC236}">
                <a16:creationId xmlns:a16="http://schemas.microsoft.com/office/drawing/2014/main" id="{1C235B8C-DBF8-6BC6-D7BC-20BC1D1B8A74}"/>
              </a:ext>
            </a:extLst>
          </p:cNvPr>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a:extLst>
              <a:ext uri="{FF2B5EF4-FFF2-40B4-BE49-F238E27FC236}">
                <a16:creationId xmlns:a16="http://schemas.microsoft.com/office/drawing/2014/main" id="{932B1CF0-01EB-0689-944E-590D67903788}"/>
              </a:ext>
            </a:extLst>
          </p:cNvPr>
          <p:cNvSpPr>
            <a:spLocks noGrp="1"/>
          </p:cNvSpPr>
          <p:nvPr>
            <p:ph idx="1"/>
          </p:nvPr>
        </p:nvSpPr>
        <p:spPr>
          <a:xfrm>
            <a:off x="424006" y="762000"/>
            <a:ext cx="8372187" cy="5427820"/>
          </a:xfrm>
        </p:spPr>
        <p:txBody>
          <a:bodyPr/>
          <a:lstStyle/>
          <a:p>
            <a:pPr marL="0" indent="0">
              <a:buNone/>
            </a:pPr>
            <a:r>
              <a:rPr lang="en-US" sz="1600" b="1" dirty="0">
                <a:latin typeface="Bookman Old Style" panose="02050604050505020204" pitchFamily="18" charset="0"/>
              </a:rPr>
              <a:t>Based on Board of Commissioners policies, decision-making criteria, and standards outlined in the development codes of Oconee County, staff recommends conditional approval of this request to rezone to OBP and OIP subject to the following conditions to be fulfilled at the expense of the owner/developer:  </a:t>
            </a:r>
            <a:endParaRPr lang="en-US" sz="1600" dirty="0">
              <a:latin typeface="Bookman Old Style" panose="02050604050505020204" pitchFamily="18" charset="0"/>
            </a:endParaRPr>
          </a:p>
          <a:p>
            <a:pPr marL="0" indent="0">
              <a:buNone/>
            </a:pPr>
            <a:r>
              <a:rPr lang="en-US" sz="1400" dirty="0">
                <a:latin typeface="Bookman Old Style" panose="02050604050505020204" pitchFamily="18" charset="0"/>
              </a:rPr>
              <a:t>4. The zoning for the proposed 9 lots shall be as follows:</a:t>
            </a:r>
          </a:p>
          <a:p>
            <a:pPr marL="0" indent="0">
              <a:buNone/>
            </a:pPr>
            <a:r>
              <a:rPr lang="en-US" sz="1400" dirty="0">
                <a:latin typeface="Bookman Old Style" panose="02050604050505020204" pitchFamily="18" charset="0"/>
              </a:rPr>
              <a:t>Proposed Lot #	 Zoning</a:t>
            </a:r>
          </a:p>
          <a:p>
            <a:pPr marL="0" indent="0">
              <a:buNone/>
            </a:pPr>
            <a:r>
              <a:rPr lang="en-US" sz="1400" dirty="0">
                <a:latin typeface="Bookman Old Style" panose="02050604050505020204" pitchFamily="18" charset="0"/>
              </a:rPr>
              <a:t>	1	OIP</a:t>
            </a:r>
          </a:p>
          <a:p>
            <a:pPr marL="0" indent="0">
              <a:buNone/>
            </a:pPr>
            <a:r>
              <a:rPr lang="en-US" sz="1400" dirty="0">
                <a:latin typeface="Bookman Old Style" panose="02050604050505020204" pitchFamily="18" charset="0"/>
              </a:rPr>
              <a:t>	2	OIP</a:t>
            </a:r>
          </a:p>
          <a:p>
            <a:pPr marL="0" indent="0">
              <a:buNone/>
            </a:pPr>
            <a:r>
              <a:rPr lang="en-US" sz="1400" dirty="0">
                <a:latin typeface="Bookman Old Style" panose="02050604050505020204" pitchFamily="18" charset="0"/>
              </a:rPr>
              <a:t>	3	OIP</a:t>
            </a:r>
          </a:p>
          <a:p>
            <a:pPr marL="0" indent="0">
              <a:buNone/>
            </a:pPr>
            <a:r>
              <a:rPr lang="en-US" sz="1400" dirty="0">
                <a:latin typeface="Bookman Old Style" panose="02050604050505020204" pitchFamily="18" charset="0"/>
              </a:rPr>
              <a:t>	4	OIP</a:t>
            </a:r>
          </a:p>
          <a:p>
            <a:pPr marL="0" indent="0">
              <a:buNone/>
            </a:pPr>
            <a:r>
              <a:rPr lang="en-US" sz="1400" dirty="0">
                <a:latin typeface="Bookman Old Style" panose="02050604050505020204" pitchFamily="18" charset="0"/>
              </a:rPr>
              <a:t>	5	OIP</a:t>
            </a:r>
          </a:p>
          <a:p>
            <a:pPr marL="0" indent="0">
              <a:buNone/>
            </a:pPr>
            <a:r>
              <a:rPr lang="en-US" sz="1400" dirty="0">
                <a:latin typeface="Bookman Old Style" panose="02050604050505020204" pitchFamily="18" charset="0"/>
              </a:rPr>
              <a:t>	6	OBP</a:t>
            </a:r>
          </a:p>
          <a:p>
            <a:pPr marL="0" indent="0">
              <a:buNone/>
            </a:pPr>
            <a:r>
              <a:rPr lang="en-US" sz="1400" dirty="0">
                <a:latin typeface="Bookman Old Style" panose="02050604050505020204" pitchFamily="18" charset="0"/>
              </a:rPr>
              <a:t>	7	OBP</a:t>
            </a:r>
          </a:p>
          <a:p>
            <a:pPr marL="0" indent="0">
              <a:buNone/>
            </a:pPr>
            <a:r>
              <a:rPr lang="en-US" sz="1400" dirty="0">
                <a:latin typeface="Bookman Old Style" panose="02050604050505020204" pitchFamily="18" charset="0"/>
              </a:rPr>
              <a:t>	8	OBP</a:t>
            </a:r>
          </a:p>
          <a:p>
            <a:pPr marL="0" indent="0">
              <a:buNone/>
            </a:pPr>
            <a:r>
              <a:rPr lang="en-US" sz="1400" dirty="0">
                <a:latin typeface="Bookman Old Style" panose="02050604050505020204" pitchFamily="18" charset="0"/>
              </a:rPr>
              <a:t>	9	OBP</a:t>
            </a:r>
          </a:p>
          <a:p>
            <a:pPr marL="0" indent="0">
              <a:buNone/>
            </a:pPr>
            <a:endParaRPr lang="en-US" sz="1400" dirty="0">
              <a:latin typeface="Bookman Old Style" panose="02050604050505020204" pitchFamily="18" charset="0"/>
            </a:endParaRPr>
          </a:p>
          <a:p>
            <a:pPr marL="0" indent="0">
              <a:buNone/>
            </a:pPr>
            <a:r>
              <a:rPr lang="en-US" sz="1400" dirty="0">
                <a:latin typeface="Bookman Old Style" panose="02050604050505020204" pitchFamily="18" charset="0"/>
              </a:rPr>
              <a:t>5. At least 80 percent of exterior wall surfaces of all buildings and structures shall be either brick, stone, brick veneer, stone veneer or glass, or combination thereof. Additional primary and accent materials are allowed as indicated in UDC Section 306.03.</a:t>
            </a:r>
          </a:p>
          <a:p>
            <a:pPr marL="0" indent="0">
              <a:buNone/>
            </a:pPr>
            <a:r>
              <a:rPr lang="en-US" sz="1400" dirty="0">
                <a:latin typeface="Bookman Old Style" panose="02050604050505020204" pitchFamily="18" charset="0"/>
              </a:rPr>
              <a:t>6. The total building square footage shall not exceed 114,035 square feet as shown on the concept plan dated February 3, 2025, and revised May 27, 2025.</a:t>
            </a:r>
          </a:p>
        </p:txBody>
      </p:sp>
      <p:sp>
        <p:nvSpPr>
          <p:cNvPr id="7" name="Text Box 10">
            <a:extLst>
              <a:ext uri="{FF2B5EF4-FFF2-40B4-BE49-F238E27FC236}">
                <a16:creationId xmlns:a16="http://schemas.microsoft.com/office/drawing/2014/main" id="{4552397F-3D2C-699E-BE43-FEFB6DCF236C}"/>
              </a:ext>
            </a:extLst>
          </p:cNvPr>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Staff Recommendation </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a:extLst>
              <a:ext uri="{FF2B5EF4-FFF2-40B4-BE49-F238E27FC236}">
                <a16:creationId xmlns:a16="http://schemas.microsoft.com/office/drawing/2014/main" id="{D5AEA701-E068-00B3-17B7-3ABCA1C00205}"/>
              </a:ext>
            </a:extLst>
          </p:cNvPr>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906199"/>
      </p:ext>
    </p:extLst>
  </p:cSld>
  <p:clrMapOvr>
    <a:masterClrMapping/>
  </p:clrMapOvr>
  <p:transition spd="slow">
    <p:split orient="vert"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BF422-3B9D-8B7A-09DE-FFA8C796356A}"/>
            </a:ext>
          </a:extLst>
        </p:cNvPr>
        <p:cNvGrpSpPr/>
        <p:nvPr/>
      </p:nvGrpSpPr>
      <p:grpSpPr>
        <a:xfrm>
          <a:off x="0" y="0"/>
          <a:ext cx="0" cy="0"/>
          <a:chOff x="0" y="0"/>
          <a:chExt cx="0" cy="0"/>
        </a:xfrm>
      </p:grpSpPr>
      <p:sp>
        <p:nvSpPr>
          <p:cNvPr id="11267" name="Rectangle 12">
            <a:extLst>
              <a:ext uri="{FF2B5EF4-FFF2-40B4-BE49-F238E27FC236}">
                <a16:creationId xmlns:a16="http://schemas.microsoft.com/office/drawing/2014/main" id="{2DB03CDC-6068-A95D-B25F-92DC1DBD41BB}"/>
              </a:ext>
            </a:extLst>
          </p:cNvPr>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a:extLst>
              <a:ext uri="{FF2B5EF4-FFF2-40B4-BE49-F238E27FC236}">
                <a16:creationId xmlns:a16="http://schemas.microsoft.com/office/drawing/2014/main" id="{81CB8B9E-8246-0656-D3C1-BFBDABF505A8}"/>
              </a:ext>
            </a:extLst>
          </p:cNvPr>
          <p:cNvSpPr>
            <a:spLocks noGrp="1"/>
          </p:cNvSpPr>
          <p:nvPr>
            <p:ph idx="1"/>
          </p:nvPr>
        </p:nvSpPr>
        <p:spPr>
          <a:xfrm>
            <a:off x="424006" y="762000"/>
            <a:ext cx="8372187" cy="5427820"/>
          </a:xfrm>
        </p:spPr>
        <p:txBody>
          <a:bodyPr/>
          <a:lstStyle/>
          <a:p>
            <a:pPr marL="0" indent="0">
              <a:buNone/>
            </a:pPr>
            <a:r>
              <a:rPr lang="en-US" sz="1600" b="1" dirty="0">
                <a:latin typeface="Bookman Old Style" panose="02050604050505020204" pitchFamily="18" charset="0"/>
              </a:rPr>
              <a:t>Based on Board of Commissioners policies, decision-making criteria, and standards outlined in the development codes of Oconee County, staff recommends conditional approval of this request to rezone to OBP and OIP subject to the following conditions to be fulfilled at the expense of the owner/developer:  </a:t>
            </a:r>
            <a:endParaRPr lang="en-US" sz="1600" dirty="0">
              <a:latin typeface="Bookman Old Style" panose="02050604050505020204" pitchFamily="18" charset="0"/>
            </a:endParaRPr>
          </a:p>
          <a:p>
            <a:pPr marL="0" indent="0">
              <a:buNone/>
            </a:pPr>
            <a:r>
              <a:rPr lang="en-US" sz="1400" dirty="0">
                <a:latin typeface="Bookman Old Style" panose="02050604050505020204" pitchFamily="18" charset="0"/>
              </a:rPr>
              <a:t>7. A 1’ no access easement along the ROW of Bell Road shall be indicated on the Final Plat.</a:t>
            </a:r>
          </a:p>
          <a:p>
            <a:pPr marL="0" indent="0">
              <a:buNone/>
            </a:pPr>
            <a:r>
              <a:rPr lang="en-US" sz="1400" dirty="0">
                <a:latin typeface="Bookman Old Style" panose="02050604050505020204" pitchFamily="18" charset="0"/>
              </a:rPr>
              <a:t>8. Service areas and dumpsters shall be visually screened from public view by a six-foot masonry wall with façade materials matching the exterior of principal structures with black painted metal/steel enclosure doors. Enclosure doors made of wood or chain link are prohibited.</a:t>
            </a:r>
          </a:p>
          <a:p>
            <a:pPr marL="0" indent="0">
              <a:buNone/>
            </a:pPr>
            <a:r>
              <a:rPr lang="en-US" sz="1400" dirty="0">
                <a:latin typeface="Bookman Old Style" panose="02050604050505020204" pitchFamily="18" charset="0"/>
              </a:rPr>
              <a:t>9. A revised traffic impact statement that meets the requirements of the UDC shall be submitted prior to the Site Development Plan application and indicate the required improvements to achieve a LOS-C for intersections and traffic movements in the study area as defined in the initial TIS, Table 6, dated April 18, 2025, by A&amp;R Engineering, Inc. All road improvements shall be made at the expense of the Owner.</a:t>
            </a:r>
          </a:p>
        </p:txBody>
      </p:sp>
      <p:sp>
        <p:nvSpPr>
          <p:cNvPr id="7" name="Text Box 10">
            <a:extLst>
              <a:ext uri="{FF2B5EF4-FFF2-40B4-BE49-F238E27FC236}">
                <a16:creationId xmlns:a16="http://schemas.microsoft.com/office/drawing/2014/main" id="{FE85A864-7954-B89E-8688-257703110A2C}"/>
              </a:ext>
            </a:extLst>
          </p:cNvPr>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Staff Recommendation </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a:extLst>
              <a:ext uri="{FF2B5EF4-FFF2-40B4-BE49-F238E27FC236}">
                <a16:creationId xmlns:a16="http://schemas.microsoft.com/office/drawing/2014/main" id="{E569E510-8414-7385-4D7A-69D07EE65207}"/>
              </a:ext>
            </a:extLst>
          </p:cNvPr>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056925"/>
      </p:ext>
    </p:extLst>
  </p:cSld>
  <p:clrMapOvr>
    <a:masterClrMapping/>
  </p:clrMapOvr>
  <p:transition spd="slow">
    <p:split orient="vert"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p:cNvSpPr>
            <a:spLocks noGrp="1"/>
          </p:cNvSpPr>
          <p:nvPr>
            <p:ph idx="1"/>
          </p:nvPr>
        </p:nvSpPr>
        <p:spPr>
          <a:xfrm>
            <a:off x="424006" y="762000"/>
            <a:ext cx="8372187" cy="5427820"/>
          </a:xfrm>
        </p:spPr>
        <p:txBody>
          <a:bodyPr/>
          <a:lstStyle/>
          <a:p>
            <a:pPr marL="0" lvl="0" indent="0">
              <a:buNone/>
            </a:pPr>
            <a:r>
              <a:rPr lang="en-US" sz="1400" b="1" dirty="0">
                <a:latin typeface="Bookman Old Style" panose="02050604050505020204" pitchFamily="18" charset="0"/>
              </a:rPr>
              <a:t>Planning Commission recommends approval subject to the conditions recommended by staff, along with an additional Condition #10:</a:t>
            </a:r>
            <a:br>
              <a:rPr lang="en-US" sz="1400" b="1" dirty="0">
                <a:latin typeface="Bookman Old Style" panose="02050604050505020204" pitchFamily="18" charset="0"/>
              </a:rPr>
            </a:br>
            <a:br>
              <a:rPr lang="en-US" sz="1400" b="1" dirty="0">
                <a:latin typeface="Bookman Old Style" panose="02050604050505020204" pitchFamily="18" charset="0"/>
              </a:rPr>
            </a:br>
            <a:r>
              <a:rPr lang="en-US" sz="1400" dirty="0">
                <a:latin typeface="Bookman Old Style" panose="02050604050505020204" pitchFamily="18" charset="0"/>
              </a:rPr>
              <a:t>10. The applicant shall maintain a 50’ </a:t>
            </a:r>
            <a:r>
              <a:rPr lang="en-US" sz="1400">
                <a:latin typeface="Bookman Old Style" panose="02050604050505020204" pitchFamily="18" charset="0"/>
              </a:rPr>
              <a:t>buffer and an 8</a:t>
            </a:r>
            <a:r>
              <a:rPr lang="en-US" sz="1400" dirty="0">
                <a:latin typeface="Bookman Old Style" panose="02050604050505020204" pitchFamily="18" charset="0"/>
              </a:rPr>
              <a:t>’ privacy fence along Bell Rd &amp; the adjacent R-1 properties.</a:t>
            </a:r>
            <a:br>
              <a:rPr lang="en-US" sz="1400" dirty="0">
                <a:latin typeface="Bookman Old Style" panose="02050604050505020204" pitchFamily="18" charset="0"/>
              </a:rPr>
            </a:br>
            <a:endParaRPr lang="en-US" sz="1400" dirty="0">
              <a:latin typeface="Bookman Old Style" panose="02050604050505020204" pitchFamily="18" charset="0"/>
            </a:endParaRPr>
          </a:p>
        </p:txBody>
      </p:sp>
      <p:sp>
        <p:nvSpPr>
          <p:cNvPr id="7" name="Text Box 10"/>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Planning Commission Recommendation </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88746"/>
      </p:ext>
    </p:extLst>
  </p:cSld>
  <p:clrMapOvr>
    <a:masterClrMapping/>
  </p:clrMapOvr>
  <p:transition spd="slow">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172200"/>
            <a:ext cx="8077200" cy="609600"/>
          </a:xfrm>
        </p:spPr>
        <p:txBody>
          <a:bodyPr/>
          <a:lstStyle/>
          <a:p>
            <a:pPr algn="l" eaLnBrk="1" hangingPunct="1"/>
            <a:r>
              <a:rPr lang="en-US" altLang="en-US" sz="2400" dirty="0">
                <a:latin typeface="Bookman Old Style" panose="02050604050505020204" pitchFamily="18" charset="0"/>
              </a:rPr>
              <a:t>Site Location </a:t>
            </a:r>
          </a:p>
        </p:txBody>
      </p:sp>
      <p:pic>
        <p:nvPicPr>
          <p:cNvPr id="2" name="Picture 1">
            <a:extLst>
              <a:ext uri="{FF2B5EF4-FFF2-40B4-BE49-F238E27FC236}">
                <a16:creationId xmlns:a16="http://schemas.microsoft.com/office/drawing/2014/main" id="{BBB4E636-4F36-C7AF-1D1C-CC82CA12D774}"/>
              </a:ext>
            </a:extLst>
          </p:cNvPr>
          <p:cNvPicPr>
            <a:picLocks noChangeAspect="1"/>
          </p:cNvPicPr>
          <p:nvPr/>
        </p:nvPicPr>
        <p:blipFill>
          <a:blip r:embed="rId2"/>
          <a:srcRect/>
          <a:stretch/>
        </p:blipFill>
        <p:spPr>
          <a:xfrm>
            <a:off x="0" y="255494"/>
            <a:ext cx="9143998" cy="5916704"/>
          </a:xfrm>
          <a:prstGeom prst="rect">
            <a:avLst/>
          </a:prstGeom>
        </p:spPr>
      </p:pic>
    </p:spTree>
    <p:extLst>
      <p:ext uri="{BB962C8B-B14F-4D97-AF65-F5344CB8AC3E}">
        <p14:creationId xmlns:p14="http://schemas.microsoft.com/office/powerpoint/2010/main" val="381563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304800" y="6248400"/>
            <a:ext cx="7778262" cy="609600"/>
          </a:xfrm>
        </p:spPr>
        <p:txBody>
          <a:bodyPr/>
          <a:lstStyle/>
          <a:p>
            <a:pPr algn="l" eaLnBrk="1" hangingPunct="1"/>
            <a:r>
              <a:rPr lang="en-US" altLang="en-US" sz="2400" dirty="0">
                <a:latin typeface="Bookman Old Style" panose="02050604050505020204" pitchFamily="18" charset="0"/>
              </a:rPr>
              <a:t>Aerial Imagery</a:t>
            </a:r>
          </a:p>
        </p:txBody>
      </p:sp>
      <p:pic>
        <p:nvPicPr>
          <p:cNvPr id="3" name="Picture 2">
            <a:extLst>
              <a:ext uri="{FF2B5EF4-FFF2-40B4-BE49-F238E27FC236}">
                <a16:creationId xmlns:a16="http://schemas.microsoft.com/office/drawing/2014/main" id="{473B00D9-F1D5-4CDF-87EB-BE76FC4E7727}"/>
              </a:ext>
            </a:extLst>
          </p:cNvPr>
          <p:cNvPicPr>
            <a:picLocks noChangeAspect="1"/>
          </p:cNvPicPr>
          <p:nvPr/>
        </p:nvPicPr>
        <p:blipFill>
          <a:blip r:embed="rId2"/>
          <a:srcRect/>
          <a:stretch/>
        </p:blipFill>
        <p:spPr>
          <a:xfrm>
            <a:off x="479614" y="0"/>
            <a:ext cx="8184765" cy="6324591"/>
          </a:xfrm>
          <a:prstGeom prst="rect">
            <a:avLst/>
          </a:prstGeom>
        </p:spPr>
      </p:pic>
    </p:spTree>
    <p:extLst>
      <p:ext uri="{BB962C8B-B14F-4D97-AF65-F5344CB8AC3E}">
        <p14:creationId xmlns:p14="http://schemas.microsoft.com/office/powerpoint/2010/main" val="148198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66700" y="6248400"/>
            <a:ext cx="8077200" cy="685800"/>
          </a:xfrm>
        </p:spPr>
        <p:txBody>
          <a:bodyPr/>
          <a:lstStyle/>
          <a:p>
            <a:pPr algn="l" eaLnBrk="1" hangingPunct="1"/>
            <a:r>
              <a:rPr lang="en-US" altLang="en-US" sz="2400" dirty="0">
                <a:latin typeface="Bookman Old Style" panose="02050604050505020204" pitchFamily="18" charset="0"/>
              </a:rPr>
              <a:t>Zoning</a:t>
            </a:r>
          </a:p>
        </p:txBody>
      </p:sp>
      <p:sp>
        <p:nvSpPr>
          <p:cNvPr id="2" name="TextBox 1"/>
          <p:cNvSpPr txBox="1"/>
          <p:nvPr/>
        </p:nvSpPr>
        <p:spPr>
          <a:xfrm>
            <a:off x="3124200" y="3810000"/>
            <a:ext cx="518091" cy="369332"/>
          </a:xfrm>
          <a:prstGeom prst="rect">
            <a:avLst/>
          </a:prstGeom>
          <a:noFill/>
        </p:spPr>
        <p:txBody>
          <a:bodyPr wrap="none" rtlCol="0">
            <a:spAutoFit/>
          </a:bodyPr>
          <a:lstStyle/>
          <a:p>
            <a:r>
              <a:rPr lang="en-US" dirty="0">
                <a:solidFill>
                  <a:schemeClr val="accent3"/>
                </a:solidFill>
              </a:rPr>
              <a:t>AG</a:t>
            </a:r>
          </a:p>
        </p:txBody>
      </p:sp>
      <p:pic>
        <p:nvPicPr>
          <p:cNvPr id="5" name="Picture 4">
            <a:extLst>
              <a:ext uri="{FF2B5EF4-FFF2-40B4-BE49-F238E27FC236}">
                <a16:creationId xmlns:a16="http://schemas.microsoft.com/office/drawing/2014/main" id="{8C303ED0-4C02-413B-95AD-24D2B9D478A3}"/>
              </a:ext>
            </a:extLst>
          </p:cNvPr>
          <p:cNvPicPr>
            <a:picLocks noChangeAspect="1"/>
          </p:cNvPicPr>
          <p:nvPr/>
        </p:nvPicPr>
        <p:blipFill>
          <a:blip r:embed="rId3"/>
          <a:srcRect/>
          <a:stretch/>
        </p:blipFill>
        <p:spPr>
          <a:xfrm>
            <a:off x="213948" y="26377"/>
            <a:ext cx="8663343" cy="6403340"/>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28600" y="6082553"/>
            <a:ext cx="8077200" cy="685800"/>
          </a:xfrm>
        </p:spPr>
        <p:txBody>
          <a:bodyPr/>
          <a:lstStyle/>
          <a:p>
            <a:pPr algn="l" eaLnBrk="1" hangingPunct="1"/>
            <a:r>
              <a:rPr lang="en-US" altLang="en-US" sz="2400" dirty="0">
                <a:latin typeface="Bookman Old Style" panose="02050604050505020204" pitchFamily="18" charset="0"/>
              </a:rPr>
              <a:t>Future Development </a:t>
            </a:r>
          </a:p>
        </p:txBody>
      </p:sp>
      <p:pic>
        <p:nvPicPr>
          <p:cNvPr id="3" name="Picture 2">
            <a:extLst>
              <a:ext uri="{FF2B5EF4-FFF2-40B4-BE49-F238E27FC236}">
                <a16:creationId xmlns:a16="http://schemas.microsoft.com/office/drawing/2014/main" id="{5E802C33-7E91-44DA-90DF-86A1E5EE40A9}"/>
              </a:ext>
            </a:extLst>
          </p:cNvPr>
          <p:cNvPicPr>
            <a:picLocks noChangeAspect="1"/>
          </p:cNvPicPr>
          <p:nvPr/>
        </p:nvPicPr>
        <p:blipFill>
          <a:blip r:embed="rId2"/>
          <a:srcRect/>
          <a:stretch/>
        </p:blipFill>
        <p:spPr>
          <a:xfrm>
            <a:off x="6" y="304800"/>
            <a:ext cx="9143984" cy="5916696"/>
          </a:xfrm>
          <a:prstGeom prst="rect">
            <a:avLst/>
          </a:prstGeom>
        </p:spPr>
      </p:pic>
    </p:spTree>
    <p:extLst>
      <p:ext uri="{BB962C8B-B14F-4D97-AF65-F5344CB8AC3E}">
        <p14:creationId xmlns:p14="http://schemas.microsoft.com/office/powerpoint/2010/main" val="68928325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101B-5A5B-4A3B-9D69-96112C10BDCD}"/>
              </a:ext>
            </a:extLst>
          </p:cNvPr>
          <p:cNvSpPr>
            <a:spLocks noGrp="1"/>
          </p:cNvSpPr>
          <p:nvPr>
            <p:ph type="title"/>
          </p:nvPr>
        </p:nvSpPr>
        <p:spPr/>
        <p:txBody>
          <a:bodyPr/>
          <a:lstStyle/>
          <a:p>
            <a:pPr algn="l"/>
            <a:r>
              <a:rPr lang="en-US" sz="2400" b="1" i="1" dirty="0">
                <a:solidFill>
                  <a:srgbClr val="3333FF"/>
                </a:solidFill>
                <a:latin typeface="Bookman Old Style" panose="02050604050505020204" pitchFamily="18" charset="0"/>
              </a:rPr>
              <a:t>Summary of Request</a:t>
            </a:r>
            <a:br>
              <a:rPr lang="en-US" sz="2400" b="1" i="1" dirty="0">
                <a:solidFill>
                  <a:srgbClr val="3333FF"/>
                </a:solidFill>
                <a:latin typeface="Bookman Old Style" panose="02050604050505020204" pitchFamily="18" charset="0"/>
              </a:rPr>
            </a:br>
            <a:endParaRPr lang="en-US" sz="2400" dirty="0">
              <a:solidFill>
                <a:schemeClr val="tx1"/>
              </a:solidFill>
              <a:latin typeface="Bookman Old Style" panose="02050604050505020204" pitchFamily="18" charset="0"/>
            </a:endParaRPr>
          </a:p>
        </p:txBody>
      </p:sp>
      <p:sp>
        <p:nvSpPr>
          <p:cNvPr id="3" name="Content Placeholder 2">
            <a:extLst>
              <a:ext uri="{FF2B5EF4-FFF2-40B4-BE49-F238E27FC236}">
                <a16:creationId xmlns:a16="http://schemas.microsoft.com/office/drawing/2014/main" id="{0F566476-D456-42E5-85D2-6FC908F2BDEA}"/>
              </a:ext>
            </a:extLst>
          </p:cNvPr>
          <p:cNvSpPr>
            <a:spLocks noGrp="1"/>
          </p:cNvSpPr>
          <p:nvPr>
            <p:ph idx="1"/>
          </p:nvPr>
        </p:nvSpPr>
        <p:spPr>
          <a:xfrm>
            <a:off x="321212" y="1265238"/>
            <a:ext cx="8610600" cy="5410200"/>
          </a:xfrm>
        </p:spPr>
        <p:txBody>
          <a:bodyPr/>
          <a:lstStyle/>
          <a:p>
            <a:pPr marL="0" indent="0">
              <a:buNone/>
            </a:pPr>
            <a:r>
              <a:rPr lang="en-US" sz="2000" dirty="0">
                <a:latin typeface="Bookman Old Style" panose="02050604050505020204" pitchFamily="18" charset="0"/>
              </a:rPr>
              <a:t>Rezoning from AG (Agricultural) to a mix of B-2 (Highway Business), OBP (Office-Business Park) and OIP (Office-Institutional-Professional)</a:t>
            </a:r>
          </a:p>
        </p:txBody>
      </p:sp>
      <p:cxnSp>
        <p:nvCxnSpPr>
          <p:cNvPr id="4" name="Straight Connector 3">
            <a:extLst>
              <a:ext uri="{FF2B5EF4-FFF2-40B4-BE49-F238E27FC236}">
                <a16:creationId xmlns:a16="http://schemas.microsoft.com/office/drawing/2014/main" id="{4CD2AC42-061E-483E-9ACD-6102C55EF29C}"/>
              </a:ext>
            </a:extLst>
          </p:cNvPr>
          <p:cNvCxnSpPr/>
          <p:nvPr/>
        </p:nvCxnSpPr>
        <p:spPr bwMode="auto">
          <a:xfrm>
            <a:off x="457200" y="9144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Tree>
    <p:extLst>
      <p:ext uri="{BB962C8B-B14F-4D97-AF65-F5344CB8AC3E}">
        <p14:creationId xmlns:p14="http://schemas.microsoft.com/office/powerpoint/2010/main" val="341690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Recorded Plat</a:t>
            </a:r>
          </a:p>
        </p:txBody>
      </p:sp>
      <p:pic>
        <p:nvPicPr>
          <p:cNvPr id="4" name="Picture 3">
            <a:extLst>
              <a:ext uri="{FF2B5EF4-FFF2-40B4-BE49-F238E27FC236}">
                <a16:creationId xmlns:a16="http://schemas.microsoft.com/office/drawing/2014/main" id="{756807D5-BE94-3B62-396C-D22E59551391}"/>
              </a:ext>
            </a:extLst>
          </p:cNvPr>
          <p:cNvPicPr>
            <a:picLocks noChangeAspect="1"/>
          </p:cNvPicPr>
          <p:nvPr/>
        </p:nvPicPr>
        <p:blipFill>
          <a:blip r:embed="rId3"/>
          <a:srcRect/>
          <a:stretch/>
        </p:blipFill>
        <p:spPr>
          <a:xfrm>
            <a:off x="381000" y="159340"/>
            <a:ext cx="8735153" cy="6241460"/>
          </a:xfrm>
          <a:prstGeom prst="rect">
            <a:avLst/>
          </a:prstGeom>
        </p:spPr>
      </p:pic>
    </p:spTree>
    <p:extLst>
      <p:ext uri="{BB962C8B-B14F-4D97-AF65-F5344CB8AC3E}">
        <p14:creationId xmlns:p14="http://schemas.microsoft.com/office/powerpoint/2010/main" val="687447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Concept Plan</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3" name="Picture 2"/>
          <p:cNvPicPr>
            <a:picLocks noChangeAspect="1"/>
          </p:cNvPicPr>
          <p:nvPr/>
        </p:nvPicPr>
        <p:blipFill>
          <a:blip r:embed="rId3"/>
          <a:srcRect/>
          <a:stretch/>
        </p:blipFill>
        <p:spPr>
          <a:xfrm>
            <a:off x="152401" y="172394"/>
            <a:ext cx="8771110" cy="5847406"/>
          </a:xfrm>
          <a:prstGeom prst="rect">
            <a:avLst/>
          </a:prstGeom>
        </p:spPr>
      </p:pic>
    </p:spTree>
    <p:extLst>
      <p:ext uri="{BB962C8B-B14F-4D97-AF65-F5344CB8AC3E}">
        <p14:creationId xmlns:p14="http://schemas.microsoft.com/office/powerpoint/2010/main" val="2689322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B42FC-979D-875C-D286-3FD051E5051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47FB305-C311-CC60-18E5-F9D8DC8500DC}"/>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Architectural Images</a:t>
            </a:r>
          </a:p>
        </p:txBody>
      </p:sp>
      <p:pic>
        <p:nvPicPr>
          <p:cNvPr id="5" name="Picture 4">
            <a:extLst>
              <a:ext uri="{FF2B5EF4-FFF2-40B4-BE49-F238E27FC236}">
                <a16:creationId xmlns:a16="http://schemas.microsoft.com/office/drawing/2014/main" id="{51222660-21C9-A2AF-F1D2-0EB75CA5499C}"/>
              </a:ext>
            </a:extLst>
          </p:cNvPr>
          <p:cNvPicPr>
            <a:picLocks noChangeAspect="1"/>
          </p:cNvPicPr>
          <p:nvPr/>
        </p:nvPicPr>
        <p:blipFill>
          <a:blip r:embed="rId3"/>
          <a:stretch>
            <a:fillRect/>
          </a:stretch>
        </p:blipFill>
        <p:spPr>
          <a:xfrm>
            <a:off x="182880" y="609600"/>
            <a:ext cx="3810439" cy="4953000"/>
          </a:xfrm>
          <a:prstGeom prst="rect">
            <a:avLst/>
          </a:prstGeom>
        </p:spPr>
      </p:pic>
      <p:pic>
        <p:nvPicPr>
          <p:cNvPr id="10" name="Picture 9">
            <a:extLst>
              <a:ext uri="{FF2B5EF4-FFF2-40B4-BE49-F238E27FC236}">
                <a16:creationId xmlns:a16="http://schemas.microsoft.com/office/drawing/2014/main" id="{2742A596-408C-CAF1-26BB-B8660356D390}"/>
              </a:ext>
            </a:extLst>
          </p:cNvPr>
          <p:cNvPicPr>
            <a:picLocks noChangeAspect="1"/>
          </p:cNvPicPr>
          <p:nvPr/>
        </p:nvPicPr>
        <p:blipFill>
          <a:blip r:embed="rId4"/>
          <a:stretch>
            <a:fillRect/>
          </a:stretch>
        </p:blipFill>
        <p:spPr>
          <a:xfrm>
            <a:off x="5105400" y="600456"/>
            <a:ext cx="3998907" cy="5181600"/>
          </a:xfrm>
          <a:prstGeom prst="rect">
            <a:avLst/>
          </a:prstGeom>
        </p:spPr>
      </p:pic>
    </p:spTree>
    <p:extLst>
      <p:ext uri="{BB962C8B-B14F-4D97-AF65-F5344CB8AC3E}">
        <p14:creationId xmlns:p14="http://schemas.microsoft.com/office/powerpoint/2010/main" val="340955915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58385</TotalTime>
  <Words>750</Words>
  <Application>Microsoft Office PowerPoint</Application>
  <PresentationFormat>On-screen Show (4:3)</PresentationFormat>
  <Paragraphs>48</Paragraphs>
  <Slides>14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Bookman Old Style</vt:lpstr>
      <vt:lpstr>Calibri</vt:lpstr>
      <vt:lpstr>Default Design</vt:lpstr>
      <vt:lpstr>PowerPoint Presentation</vt:lpstr>
      <vt:lpstr>Site Location </vt:lpstr>
      <vt:lpstr>Aerial Imagery</vt:lpstr>
      <vt:lpstr>Zoning</vt:lpstr>
      <vt:lpstr>Future Development </vt:lpstr>
      <vt:lpstr>Summary of Request </vt:lpstr>
      <vt:lpstr>Recorded Plat</vt:lpstr>
      <vt:lpstr>Concept Plan </vt:lpstr>
      <vt:lpstr>Architectural Images</vt:lpstr>
      <vt:lpstr>Architectural Images</vt:lpstr>
      <vt:lpstr>PowerPoint Presentation</vt:lpstr>
      <vt:lpstr>PowerPoint Presentation</vt:lpstr>
      <vt:lpstr>PowerPoint Presentation</vt:lpstr>
      <vt:lpstr>PowerPoint Presentation</vt:lpstr>
    </vt:vector>
  </TitlesOfParts>
  <Company>Oconee County BOC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Stephens</dc:creator>
  <cp:lastModifiedBy>Kyle Stephens</cp:lastModifiedBy>
  <cp:revision>810</cp:revision>
  <cp:lastPrinted>2020-02-17T21:02:52Z</cp:lastPrinted>
  <dcterms:created xsi:type="dcterms:W3CDTF">2006-05-26T15:38:14Z</dcterms:created>
  <dcterms:modified xsi:type="dcterms:W3CDTF">2025-07-08T19:10:28Z</dcterms:modified>
</cp:coreProperties>
</file>