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87" r:id="rId2"/>
    <p:sldId id="293" r:id="rId3"/>
    <p:sldId id="321" r:id="rId4"/>
    <p:sldId id="278" r:id="rId5"/>
    <p:sldId id="301" r:id="rId6"/>
    <p:sldId id="318" r:id="rId7"/>
    <p:sldId id="347" r:id="rId8"/>
    <p:sldId id="343" r:id="rId9"/>
    <p:sldId id="348" r:id="rId10"/>
    <p:sldId id="370" r:id="rId11"/>
    <p:sldId id="288" r:id="rId12"/>
    <p:sldId id="371" r:id="rId13"/>
    <p:sldId id="366" r:id="rId1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843" autoAdjust="0"/>
  </p:normalViewPr>
  <p:slideViewPr>
    <p:cSldViewPr showGuides="1">
      <p:cViewPr varScale="1">
        <p:scale>
          <a:sx n="105" d="100"/>
          <a:sy n="105" d="100"/>
        </p:scale>
        <p:origin x="1752"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cs typeface="+mn-cs"/>
              </a:defRPr>
            </a:lvl1pPr>
          </a:lstStyle>
          <a:p>
            <a:pPr>
              <a:defRPr/>
            </a:pPr>
            <a:endParaRPr lang="en-US" dirty="0"/>
          </a:p>
        </p:txBody>
      </p:sp>
      <p:sp>
        <p:nvSpPr>
          <p:cNvPr id="1229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cs typeface="+mn-c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cs typeface="+mn-cs"/>
              </a:defRPr>
            </a:lvl1pPr>
          </a:lstStyle>
          <a:p>
            <a:pPr>
              <a:defRPr/>
            </a:pPr>
            <a:endParaRPr lang="en-US" dirty="0"/>
          </a:p>
        </p:txBody>
      </p:sp>
      <p:sp>
        <p:nvSpPr>
          <p:cNvPr id="12295"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cs typeface="+mn-cs"/>
              </a:defRPr>
            </a:lvl1pPr>
          </a:lstStyle>
          <a:p>
            <a:pPr>
              <a:defRPr/>
            </a:pPr>
            <a:fld id="{76FEA435-0698-47DF-ABED-5ACA0055F4C8}" type="slidenum">
              <a:rPr lang="en-US"/>
              <a:pPr>
                <a:defRPr/>
              </a:pPr>
              <a:t>‹#›</a:t>
            </a:fld>
            <a:endParaRPr lang="en-US" dirty="0"/>
          </a:p>
        </p:txBody>
      </p:sp>
    </p:spTree>
    <p:extLst>
      <p:ext uri="{BB962C8B-B14F-4D97-AF65-F5344CB8AC3E}">
        <p14:creationId xmlns:p14="http://schemas.microsoft.com/office/powerpoint/2010/main" val="27670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6FEA435-0698-47DF-ABED-5ACA0055F4C8}" type="slidenum">
              <a:rPr lang="en-US" smtClean="0"/>
              <a:pPr>
                <a:defRPr/>
              </a:pPr>
              <a:t>4</a:t>
            </a:fld>
            <a:endParaRPr lang="en-US" dirty="0"/>
          </a:p>
        </p:txBody>
      </p:sp>
    </p:spTree>
    <p:extLst>
      <p:ext uri="{BB962C8B-B14F-4D97-AF65-F5344CB8AC3E}">
        <p14:creationId xmlns:p14="http://schemas.microsoft.com/office/powerpoint/2010/main" val="3224422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FEA435-0698-47DF-ABED-5ACA0055F4C8}" type="slidenum">
              <a:rPr lang="en-US" smtClean="0"/>
              <a:pPr>
                <a:defRPr/>
              </a:pPr>
              <a:t>7</a:t>
            </a:fld>
            <a:endParaRPr lang="en-US" dirty="0"/>
          </a:p>
        </p:txBody>
      </p:sp>
    </p:spTree>
    <p:extLst>
      <p:ext uri="{BB962C8B-B14F-4D97-AF65-F5344CB8AC3E}">
        <p14:creationId xmlns:p14="http://schemas.microsoft.com/office/powerpoint/2010/main" val="38822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FEA435-0698-47DF-ABED-5ACA0055F4C8}" type="slidenum">
              <a:rPr lang="en-US" smtClean="0"/>
              <a:pPr>
                <a:defRPr/>
              </a:pPr>
              <a:t>8</a:t>
            </a:fld>
            <a:endParaRPr lang="en-US" dirty="0"/>
          </a:p>
        </p:txBody>
      </p:sp>
    </p:spTree>
    <p:extLst>
      <p:ext uri="{BB962C8B-B14F-4D97-AF65-F5344CB8AC3E}">
        <p14:creationId xmlns:p14="http://schemas.microsoft.com/office/powerpoint/2010/main" val="1313039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81ADA-04C2-D175-391A-6E3F413F53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33B10-697A-E04F-6E87-1F9DA5FE20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0988D6-BDB2-6C2B-2839-C7F0206538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ADFD1A-72D5-2821-78C6-072F0B097EDC}"/>
              </a:ext>
            </a:extLst>
          </p:cNvPr>
          <p:cNvSpPr>
            <a:spLocks noGrp="1"/>
          </p:cNvSpPr>
          <p:nvPr>
            <p:ph type="sldNum" sz="quarter" idx="10"/>
          </p:nvPr>
        </p:nvSpPr>
        <p:spPr/>
        <p:txBody>
          <a:bodyPr/>
          <a:lstStyle/>
          <a:p>
            <a:pPr>
              <a:defRPr/>
            </a:pPr>
            <a:fld id="{76FEA435-0698-47DF-ABED-5ACA0055F4C8}" type="slidenum">
              <a:rPr lang="en-US" smtClean="0"/>
              <a:pPr>
                <a:defRPr/>
              </a:pPr>
              <a:t>9</a:t>
            </a:fld>
            <a:endParaRPr lang="en-US" dirty="0"/>
          </a:p>
        </p:txBody>
      </p:sp>
    </p:spTree>
    <p:extLst>
      <p:ext uri="{BB962C8B-B14F-4D97-AF65-F5344CB8AC3E}">
        <p14:creationId xmlns:p14="http://schemas.microsoft.com/office/powerpoint/2010/main" val="2312581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4A56D-80C8-0D4E-40F8-FB76BFB718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C1A40-443F-4488-6DDF-D1D1978EC5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7B2EF6-A944-79C2-43FB-2A998AE118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93509E-BE2D-FCA5-1AA6-4523B40B8DEB}"/>
              </a:ext>
            </a:extLst>
          </p:cNvPr>
          <p:cNvSpPr>
            <a:spLocks noGrp="1"/>
          </p:cNvSpPr>
          <p:nvPr>
            <p:ph type="sldNum" sz="quarter" idx="10"/>
          </p:nvPr>
        </p:nvSpPr>
        <p:spPr/>
        <p:txBody>
          <a:bodyPr/>
          <a:lstStyle/>
          <a:p>
            <a:pPr>
              <a:defRPr/>
            </a:pPr>
            <a:fld id="{76FEA435-0698-47DF-ABED-5ACA0055F4C8}" type="slidenum">
              <a:rPr lang="en-US" smtClean="0"/>
              <a:pPr>
                <a:defRPr/>
              </a:pPr>
              <a:t>10</a:t>
            </a:fld>
            <a:endParaRPr lang="en-US" dirty="0"/>
          </a:p>
        </p:txBody>
      </p:sp>
    </p:spTree>
    <p:extLst>
      <p:ext uri="{BB962C8B-B14F-4D97-AF65-F5344CB8AC3E}">
        <p14:creationId xmlns:p14="http://schemas.microsoft.com/office/powerpoint/2010/main" val="2244290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11</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5EB08-41D3-6D56-1291-78FADA858399}"/>
            </a:ext>
          </a:extLst>
        </p:cNvPr>
        <p:cNvGrpSpPr/>
        <p:nvPr/>
      </p:nvGrpSpPr>
      <p:grpSpPr>
        <a:xfrm>
          <a:off x="0" y="0"/>
          <a:ext cx="0" cy="0"/>
          <a:chOff x="0" y="0"/>
          <a:chExt cx="0" cy="0"/>
        </a:xfrm>
      </p:grpSpPr>
      <p:sp>
        <p:nvSpPr>
          <p:cNvPr id="14338" name="Rectangle 7">
            <a:extLst>
              <a:ext uri="{FF2B5EF4-FFF2-40B4-BE49-F238E27FC236}">
                <a16:creationId xmlns:a16="http://schemas.microsoft.com/office/drawing/2014/main" id="{B727392A-8FDB-A7A4-6F37-C76797E7BF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12</a:t>
            </a:fld>
            <a:endParaRPr lang="en-US" altLang="en-US" dirty="0">
              <a:solidFill>
                <a:srgbClr val="000000"/>
              </a:solidFill>
              <a:cs typeface="Arial" pitchFamily="34" charset="0"/>
            </a:endParaRPr>
          </a:p>
        </p:txBody>
      </p:sp>
      <p:sp>
        <p:nvSpPr>
          <p:cNvPr id="14339" name="Rectangle 2">
            <a:extLst>
              <a:ext uri="{FF2B5EF4-FFF2-40B4-BE49-F238E27FC236}">
                <a16:creationId xmlns:a16="http://schemas.microsoft.com/office/drawing/2014/main" id="{DED44AD8-6FF2-BF58-094C-0EF7232F6503}"/>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6A522C2B-7195-E21C-6666-3B474A49AD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extLst>
      <p:ext uri="{BB962C8B-B14F-4D97-AF65-F5344CB8AC3E}">
        <p14:creationId xmlns:p14="http://schemas.microsoft.com/office/powerpoint/2010/main" val="2262420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13</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extLst>
      <p:ext uri="{BB962C8B-B14F-4D97-AF65-F5344CB8AC3E}">
        <p14:creationId xmlns:p14="http://schemas.microsoft.com/office/powerpoint/2010/main" val="3162969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DDC672B-C3EC-4734-AEA1-57CED218022F}" type="slidenum">
              <a:rPr lang="en-US"/>
              <a:pPr>
                <a:defRPr/>
              </a:pPr>
              <a:t>‹#›</a:t>
            </a:fld>
            <a:endParaRPr lang="en-US" dirty="0"/>
          </a:p>
        </p:txBody>
      </p:sp>
    </p:spTree>
    <p:extLst>
      <p:ext uri="{BB962C8B-B14F-4D97-AF65-F5344CB8AC3E}">
        <p14:creationId xmlns:p14="http://schemas.microsoft.com/office/powerpoint/2010/main" val="373778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44BE1B-8B45-4717-92B7-0724481572E6}" type="slidenum">
              <a:rPr lang="en-US"/>
              <a:pPr>
                <a:defRPr/>
              </a:pPr>
              <a:t>‹#›</a:t>
            </a:fld>
            <a:endParaRPr lang="en-US" dirty="0"/>
          </a:p>
        </p:txBody>
      </p:sp>
    </p:spTree>
    <p:extLst>
      <p:ext uri="{BB962C8B-B14F-4D97-AF65-F5344CB8AC3E}">
        <p14:creationId xmlns:p14="http://schemas.microsoft.com/office/powerpoint/2010/main" val="411387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587EEFF-FFB3-47D7-B924-8276E0448CDF}" type="slidenum">
              <a:rPr lang="en-US"/>
              <a:pPr>
                <a:defRPr/>
              </a:pPr>
              <a:t>‹#›</a:t>
            </a:fld>
            <a:endParaRPr lang="en-US" dirty="0"/>
          </a:p>
        </p:txBody>
      </p:sp>
    </p:spTree>
    <p:extLst>
      <p:ext uri="{BB962C8B-B14F-4D97-AF65-F5344CB8AC3E}">
        <p14:creationId xmlns:p14="http://schemas.microsoft.com/office/powerpoint/2010/main" val="2901376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D9A4669-81EB-4DDA-A129-0E52B75C382F}" type="slidenum">
              <a:rPr lang="en-US"/>
              <a:pPr>
                <a:defRPr/>
              </a:pPr>
              <a:t>‹#›</a:t>
            </a:fld>
            <a:endParaRPr lang="en-US" dirty="0"/>
          </a:p>
        </p:txBody>
      </p:sp>
    </p:spTree>
    <p:extLst>
      <p:ext uri="{BB962C8B-B14F-4D97-AF65-F5344CB8AC3E}">
        <p14:creationId xmlns:p14="http://schemas.microsoft.com/office/powerpoint/2010/main" val="200409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EC0659C-2EA8-47A5-AA24-BDA7BD0C7C1C}" type="slidenum">
              <a:rPr lang="en-US"/>
              <a:pPr>
                <a:defRPr/>
              </a:pPr>
              <a:t>‹#›</a:t>
            </a:fld>
            <a:endParaRPr lang="en-US" dirty="0"/>
          </a:p>
        </p:txBody>
      </p:sp>
    </p:spTree>
    <p:extLst>
      <p:ext uri="{BB962C8B-B14F-4D97-AF65-F5344CB8AC3E}">
        <p14:creationId xmlns:p14="http://schemas.microsoft.com/office/powerpoint/2010/main" val="288094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DBB2286-D513-4890-BDBC-773219AF3D58}" type="slidenum">
              <a:rPr lang="en-US"/>
              <a:pPr>
                <a:defRPr/>
              </a:pPr>
              <a:t>‹#›</a:t>
            </a:fld>
            <a:endParaRPr lang="en-US" dirty="0"/>
          </a:p>
        </p:txBody>
      </p:sp>
    </p:spTree>
    <p:extLst>
      <p:ext uri="{BB962C8B-B14F-4D97-AF65-F5344CB8AC3E}">
        <p14:creationId xmlns:p14="http://schemas.microsoft.com/office/powerpoint/2010/main" val="399934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172042B-4B8B-44BE-A151-B720244551F2}" type="slidenum">
              <a:rPr lang="en-US"/>
              <a:pPr>
                <a:defRPr/>
              </a:pPr>
              <a:t>‹#›</a:t>
            </a:fld>
            <a:endParaRPr lang="en-US" dirty="0"/>
          </a:p>
        </p:txBody>
      </p:sp>
    </p:spTree>
    <p:extLst>
      <p:ext uri="{BB962C8B-B14F-4D97-AF65-F5344CB8AC3E}">
        <p14:creationId xmlns:p14="http://schemas.microsoft.com/office/powerpoint/2010/main" val="293504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9B8FE9C-CF99-4058-A0B5-67337D48D430}" type="slidenum">
              <a:rPr lang="en-US"/>
              <a:pPr>
                <a:defRPr/>
              </a:pPr>
              <a:t>‹#›</a:t>
            </a:fld>
            <a:endParaRPr lang="en-US" dirty="0"/>
          </a:p>
        </p:txBody>
      </p:sp>
    </p:spTree>
    <p:extLst>
      <p:ext uri="{BB962C8B-B14F-4D97-AF65-F5344CB8AC3E}">
        <p14:creationId xmlns:p14="http://schemas.microsoft.com/office/powerpoint/2010/main" val="2528011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9AA62E5-78EC-4837-82E3-037F22D911A6}" type="slidenum">
              <a:rPr lang="en-US"/>
              <a:pPr>
                <a:defRPr/>
              </a:pPr>
              <a:t>‹#›</a:t>
            </a:fld>
            <a:endParaRPr lang="en-US" dirty="0"/>
          </a:p>
        </p:txBody>
      </p:sp>
    </p:spTree>
    <p:extLst>
      <p:ext uri="{BB962C8B-B14F-4D97-AF65-F5344CB8AC3E}">
        <p14:creationId xmlns:p14="http://schemas.microsoft.com/office/powerpoint/2010/main" val="295769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08F84AE-73BD-4767-A4A9-D488059BB833}" type="slidenum">
              <a:rPr lang="en-US"/>
              <a:pPr>
                <a:defRPr/>
              </a:pPr>
              <a:t>‹#›</a:t>
            </a:fld>
            <a:endParaRPr lang="en-US" dirty="0"/>
          </a:p>
        </p:txBody>
      </p:sp>
    </p:spTree>
    <p:extLst>
      <p:ext uri="{BB962C8B-B14F-4D97-AF65-F5344CB8AC3E}">
        <p14:creationId xmlns:p14="http://schemas.microsoft.com/office/powerpoint/2010/main" val="284375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C7F39AD-DBE1-4303-9B61-589B89BCB1A6}" type="slidenum">
              <a:rPr lang="en-US"/>
              <a:pPr>
                <a:defRPr/>
              </a:pPr>
              <a:t>‹#›</a:t>
            </a:fld>
            <a:endParaRPr lang="en-US" dirty="0"/>
          </a:p>
        </p:txBody>
      </p:sp>
    </p:spTree>
    <p:extLst>
      <p:ext uri="{BB962C8B-B14F-4D97-AF65-F5344CB8AC3E}">
        <p14:creationId xmlns:p14="http://schemas.microsoft.com/office/powerpoint/2010/main" val="113170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801BC75-5704-4C72-82E5-FC53F2C56336}" type="slidenum">
              <a:rPr lang="en-US"/>
              <a:pPr>
                <a:defRPr/>
              </a:pPr>
              <a:t>‹#›</a:t>
            </a:fld>
            <a:endParaRPr lang="en-US" dirty="0"/>
          </a:p>
        </p:txBody>
      </p:sp>
    </p:spTree>
    <p:extLst>
      <p:ext uri="{BB962C8B-B14F-4D97-AF65-F5344CB8AC3E}">
        <p14:creationId xmlns:p14="http://schemas.microsoft.com/office/powerpoint/2010/main" val="161465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DBBFE48A-A78C-4C8E-888C-F9B33DDE16A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l="37067" t="34584" r="36896" b="33640"/>
          <a:stretch>
            <a:fillRect/>
          </a:stretch>
        </p:blipFill>
        <p:spPr bwMode="auto">
          <a:xfrm>
            <a:off x="2397125" y="1270000"/>
            <a:ext cx="434975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E9C94-B842-CF16-ABE7-46B12EB589F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78DBD80-2F3B-E59A-D6F6-965729C558F0}"/>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Images</a:t>
            </a:r>
          </a:p>
        </p:txBody>
      </p:sp>
      <p:pic>
        <p:nvPicPr>
          <p:cNvPr id="5" name="Picture 4">
            <a:extLst>
              <a:ext uri="{FF2B5EF4-FFF2-40B4-BE49-F238E27FC236}">
                <a16:creationId xmlns:a16="http://schemas.microsoft.com/office/drawing/2014/main" id="{0BF7BA2A-237E-F1B6-37C9-E5FEB2701B09}"/>
              </a:ext>
            </a:extLst>
          </p:cNvPr>
          <p:cNvPicPr>
            <a:picLocks noChangeAspect="1"/>
          </p:cNvPicPr>
          <p:nvPr/>
        </p:nvPicPr>
        <p:blipFill>
          <a:blip r:embed="rId3"/>
          <a:srcRect/>
          <a:stretch/>
        </p:blipFill>
        <p:spPr>
          <a:xfrm>
            <a:off x="182880" y="1262325"/>
            <a:ext cx="4312499" cy="3246766"/>
          </a:xfrm>
          <a:prstGeom prst="rect">
            <a:avLst/>
          </a:prstGeom>
        </p:spPr>
      </p:pic>
      <p:pic>
        <p:nvPicPr>
          <p:cNvPr id="10" name="Picture 9">
            <a:extLst>
              <a:ext uri="{FF2B5EF4-FFF2-40B4-BE49-F238E27FC236}">
                <a16:creationId xmlns:a16="http://schemas.microsoft.com/office/drawing/2014/main" id="{9339B014-D48B-5AE3-8487-D7A0706B00F3}"/>
              </a:ext>
            </a:extLst>
          </p:cNvPr>
          <p:cNvPicPr>
            <a:picLocks noChangeAspect="1"/>
          </p:cNvPicPr>
          <p:nvPr/>
        </p:nvPicPr>
        <p:blipFill>
          <a:blip r:embed="rId4"/>
          <a:srcRect/>
          <a:stretch/>
        </p:blipFill>
        <p:spPr>
          <a:xfrm>
            <a:off x="4665112" y="1143000"/>
            <a:ext cx="4290867" cy="3419843"/>
          </a:xfrm>
          <a:prstGeom prst="rect">
            <a:avLst/>
          </a:prstGeom>
        </p:spPr>
      </p:pic>
    </p:spTree>
    <p:extLst>
      <p:ext uri="{BB962C8B-B14F-4D97-AF65-F5344CB8AC3E}">
        <p14:creationId xmlns:p14="http://schemas.microsoft.com/office/powerpoint/2010/main" val="62863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600" b="1" dirty="0">
                <a:latin typeface="Bookman Old Style" panose="02050604050505020204" pitchFamily="18" charset="0"/>
              </a:rPr>
              <a:t>Based on Board of Commissioners policies, decision-making criteria, and standards outlined in the development codes of Oconee County, staff recommends conditional approval of this request to rezone to B-2 subject to the following conditions to be fulfilled at the expense of the owner/developer: </a:t>
            </a:r>
            <a:endParaRPr lang="en-US" sz="1600" dirty="0">
              <a:latin typeface="Bookman Old Style" panose="02050604050505020204" pitchFamily="18" charset="0"/>
            </a:endParaRPr>
          </a:p>
          <a:p>
            <a:pPr marL="0" indent="0">
              <a:buNone/>
            </a:pPr>
            <a:r>
              <a:rPr lang="en-US" sz="1400" dirty="0">
                <a:latin typeface="Bookman Old Style" panose="02050604050505020204" pitchFamily="18" charset="0"/>
              </a:rPr>
              <a:t>1. Development design and structures shall meet or exceed the standards indicated on the concept plan, narrative, representative architectural sketches, and other documents submitted with the zoning application and attached hereto. This condition shall not construe approval of any standard that is not in conformity with the Unified Development Code. </a:t>
            </a:r>
          </a:p>
          <a:p>
            <a:pPr marL="0" indent="0">
              <a:buNone/>
            </a:pPr>
            <a:r>
              <a:rPr lang="en-US" sz="1400" dirty="0">
                <a:latin typeface="Bookman Old Style" panose="02050604050505020204" pitchFamily="18" charset="0"/>
              </a:rPr>
              <a:t>2. The owner at their own expense shall construct the improvements required by the County for public water and public waste services for the subject property shall convey same to the County, free of all liens. Said improvements shall include all on-site improvements and such off-site improvements as are required by the County to provide service to subject property.</a:t>
            </a:r>
          </a:p>
          <a:p>
            <a:pPr marL="0" indent="0">
              <a:buNone/>
            </a:pPr>
            <a:r>
              <a:rPr lang="en-US" sz="1400" dirty="0">
                <a:latin typeface="Bookman Old Style" panose="02050604050505020204" pitchFamily="18" charset="0"/>
              </a:rPr>
              <a:t>3. At its expense, Owner shall make all right of way improvements and shall dedicate all rights of way which are required by the County after the County’s review of Owner's development plans pursuant to the County’s ordinances and regulations. All such improvements shall be shown on the preliminary site plan and site development plans for the project and no development permit shall be issued until Owner has agreed to such improvements and dedication. </a:t>
            </a:r>
          </a:p>
          <a:p>
            <a:pPr marL="0" indent="0">
              <a:buNone/>
            </a:pPr>
            <a:r>
              <a:rPr lang="en-US" sz="1400" dirty="0">
                <a:latin typeface="Bookman Old Style" panose="02050604050505020204" pitchFamily="18" charset="0"/>
              </a:rPr>
              <a:t>4. The signs that are currently in the public right of way shall be relocated per GDOT comments prior to occupancy of any renovated building.</a:t>
            </a:r>
          </a:p>
          <a:p>
            <a:pPr marL="0" indent="0">
              <a:buNone/>
            </a:pPr>
            <a:r>
              <a:rPr lang="en-US" sz="1400" dirty="0">
                <a:latin typeface="Bookman Old Style" panose="02050604050505020204" pitchFamily="18" charset="0"/>
              </a:rPr>
              <a:t>5. There shall be no auto repair services allowed on site. All vehicles stored on site from the adjacent auto repair business shall be removed prior to the issuance of a Site Development Plan.</a:t>
            </a: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plit orient="vert" dir="in"/>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3D464-6DA5-4795-630E-E5FE36BA3B41}"/>
            </a:ext>
          </a:extLst>
        </p:cNvPr>
        <p:cNvGrpSpPr/>
        <p:nvPr/>
      </p:nvGrpSpPr>
      <p:grpSpPr>
        <a:xfrm>
          <a:off x="0" y="0"/>
          <a:ext cx="0" cy="0"/>
          <a:chOff x="0" y="0"/>
          <a:chExt cx="0" cy="0"/>
        </a:xfrm>
      </p:grpSpPr>
      <p:sp>
        <p:nvSpPr>
          <p:cNvPr id="11267" name="Rectangle 12">
            <a:extLst>
              <a:ext uri="{FF2B5EF4-FFF2-40B4-BE49-F238E27FC236}">
                <a16:creationId xmlns:a16="http://schemas.microsoft.com/office/drawing/2014/main" id="{C83FC65E-73FF-44DD-E0E4-28F2E931263A}"/>
              </a:ext>
            </a:extLst>
          </p:cNvPr>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a:extLst>
              <a:ext uri="{FF2B5EF4-FFF2-40B4-BE49-F238E27FC236}">
                <a16:creationId xmlns:a16="http://schemas.microsoft.com/office/drawing/2014/main" id="{DEC674E4-276D-955C-1654-EE416B6FA5A8}"/>
              </a:ext>
            </a:extLst>
          </p:cNvPr>
          <p:cNvSpPr>
            <a:spLocks noGrp="1"/>
          </p:cNvSpPr>
          <p:nvPr>
            <p:ph idx="1"/>
          </p:nvPr>
        </p:nvSpPr>
        <p:spPr>
          <a:xfrm>
            <a:off x="424006" y="762000"/>
            <a:ext cx="8372187" cy="5427820"/>
          </a:xfrm>
        </p:spPr>
        <p:txBody>
          <a:bodyPr/>
          <a:lstStyle/>
          <a:p>
            <a:pPr marL="0" lvl="0" indent="0">
              <a:buNone/>
            </a:pPr>
            <a:r>
              <a:rPr lang="en-US" sz="1600" b="1" dirty="0">
                <a:latin typeface="Bookman Old Style" panose="02050604050505020204" pitchFamily="18" charset="0"/>
              </a:rPr>
              <a:t>Based on Board of Commissioners policies, decision-making criteria, and standards outlined in the development codes of Oconee County, staff recommends conditional approval of this request to rezone to B-2 subject to the following conditions to be fulfilled at the expense of the owner/developer: </a:t>
            </a:r>
            <a:endParaRPr lang="en-US" sz="1600" dirty="0">
              <a:latin typeface="Bookman Old Style" panose="02050604050505020204" pitchFamily="18" charset="0"/>
            </a:endParaRPr>
          </a:p>
          <a:p>
            <a:pPr marL="0" indent="0">
              <a:buNone/>
            </a:pPr>
            <a:r>
              <a:rPr lang="en-US" sz="1400" dirty="0">
                <a:latin typeface="Bookman Old Style" panose="02050604050505020204" pitchFamily="18" charset="0"/>
              </a:rPr>
              <a:t>6. Service areas and dumpsters shall be visually screened from public view by a six-foot masonry wall with façade materials matching the exterior of principal structures with black painted metal/steel enclosure doors. Enclosure doors made of wood or chain link are prohibited.</a:t>
            </a:r>
          </a:p>
          <a:p>
            <a:pPr marL="0" indent="0">
              <a:buNone/>
            </a:pPr>
            <a:r>
              <a:rPr lang="en-US" sz="1400" dirty="0">
                <a:latin typeface="Bookman Old Style" panose="02050604050505020204" pitchFamily="18" charset="0"/>
              </a:rPr>
              <a:t>7. </a:t>
            </a:r>
            <a:r>
              <a:rPr lang="en-US" sz="1400">
                <a:latin typeface="Bookman Old Style" panose="02050604050505020204" pitchFamily="18" charset="0"/>
              </a:rPr>
              <a:t>Landscaping shall be installed to meet the requirements of Article 8, Landscaping and Buffers for both existing and new site improvements. </a:t>
            </a:r>
            <a:endParaRPr lang="en-US" sz="1400" dirty="0">
              <a:latin typeface="Bookman Old Style" panose="02050604050505020204" pitchFamily="18" charset="0"/>
            </a:endParaRPr>
          </a:p>
        </p:txBody>
      </p:sp>
      <p:sp>
        <p:nvSpPr>
          <p:cNvPr id="7" name="Text Box 10">
            <a:extLst>
              <a:ext uri="{FF2B5EF4-FFF2-40B4-BE49-F238E27FC236}">
                <a16:creationId xmlns:a16="http://schemas.microsoft.com/office/drawing/2014/main" id="{F2C6FA8F-2913-D979-C1CB-BB777EF48D8B}"/>
              </a:ext>
            </a:extLst>
          </p:cNvPr>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a:extLst>
              <a:ext uri="{FF2B5EF4-FFF2-40B4-BE49-F238E27FC236}">
                <a16:creationId xmlns:a16="http://schemas.microsoft.com/office/drawing/2014/main" id="{CEDB8D9F-D0F2-FF67-163F-656B212E8EAF}"/>
              </a:ext>
            </a:extLst>
          </p:cNvPr>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449566"/>
      </p:ext>
    </p:extLst>
  </p:cSld>
  <p:clrMapOvr>
    <a:masterClrMapping/>
  </p:clrMapOvr>
  <p:transition spd="slow">
    <p:split orient="vert" dir="in"/>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400" b="1" dirty="0">
                <a:latin typeface="Bookman Old Style" panose="02050604050505020204" pitchFamily="18" charset="0"/>
              </a:rPr>
              <a:t>Planning Commission recommends approval subject to the conditions recommended </a:t>
            </a:r>
            <a:r>
              <a:rPr lang="en-US" sz="1400" b="1">
                <a:latin typeface="Bookman Old Style" panose="02050604050505020204" pitchFamily="18" charset="0"/>
              </a:rPr>
              <a:t>by staff.</a:t>
            </a:r>
            <a:br>
              <a:rPr lang="en-US" sz="1400" b="1" dirty="0">
                <a:latin typeface="Bookman Old Style" panose="02050604050505020204" pitchFamily="18" charset="0"/>
              </a:rPr>
            </a:br>
            <a:endParaRPr lang="en-US" sz="1400" b="1" dirty="0">
              <a:latin typeface="Bookman Old Style" panose="02050604050505020204" pitchFamily="18" charset="0"/>
            </a:endParaRP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Planning Commission Recommendation</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88746"/>
      </p:ext>
    </p:extLst>
  </p:cSld>
  <p:clrMapOvr>
    <a:masterClrMapping/>
  </p:clrMapOvr>
  <p:transition spd="slow">
    <p:split orient="vert"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172200"/>
            <a:ext cx="8077200" cy="609600"/>
          </a:xfrm>
        </p:spPr>
        <p:txBody>
          <a:bodyPr/>
          <a:lstStyle/>
          <a:p>
            <a:pPr algn="l" eaLnBrk="1" hangingPunct="1"/>
            <a:r>
              <a:rPr lang="en-US" altLang="en-US" sz="2400" dirty="0">
                <a:latin typeface="Bookman Old Style" panose="02050604050505020204" pitchFamily="18" charset="0"/>
              </a:rPr>
              <a:t>Site Location </a:t>
            </a:r>
          </a:p>
        </p:txBody>
      </p:sp>
      <p:pic>
        <p:nvPicPr>
          <p:cNvPr id="2" name="Picture 1">
            <a:extLst>
              <a:ext uri="{FF2B5EF4-FFF2-40B4-BE49-F238E27FC236}">
                <a16:creationId xmlns:a16="http://schemas.microsoft.com/office/drawing/2014/main" id="{BBB4E636-4F36-C7AF-1D1C-CC82CA12D774}"/>
              </a:ext>
            </a:extLst>
          </p:cNvPr>
          <p:cNvPicPr>
            <a:picLocks noChangeAspect="1"/>
          </p:cNvPicPr>
          <p:nvPr/>
        </p:nvPicPr>
        <p:blipFill>
          <a:blip r:embed="rId2"/>
          <a:srcRect/>
          <a:stretch/>
        </p:blipFill>
        <p:spPr>
          <a:xfrm>
            <a:off x="1" y="255494"/>
            <a:ext cx="9143996" cy="5916704"/>
          </a:xfrm>
          <a:prstGeom prst="rect">
            <a:avLst/>
          </a:prstGeom>
        </p:spPr>
      </p:pic>
    </p:spTree>
    <p:extLst>
      <p:ext uri="{BB962C8B-B14F-4D97-AF65-F5344CB8AC3E}">
        <p14:creationId xmlns:p14="http://schemas.microsoft.com/office/powerpoint/2010/main" val="3815631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304800" y="6248400"/>
            <a:ext cx="7778262" cy="609600"/>
          </a:xfrm>
        </p:spPr>
        <p:txBody>
          <a:bodyPr/>
          <a:lstStyle/>
          <a:p>
            <a:pPr algn="l" eaLnBrk="1" hangingPunct="1"/>
            <a:r>
              <a:rPr lang="en-US" altLang="en-US" sz="2400" dirty="0">
                <a:latin typeface="Bookman Old Style" panose="02050604050505020204" pitchFamily="18" charset="0"/>
              </a:rPr>
              <a:t>Aerial Imagery</a:t>
            </a:r>
          </a:p>
        </p:txBody>
      </p:sp>
      <p:pic>
        <p:nvPicPr>
          <p:cNvPr id="3" name="Picture 2">
            <a:extLst>
              <a:ext uri="{FF2B5EF4-FFF2-40B4-BE49-F238E27FC236}">
                <a16:creationId xmlns:a16="http://schemas.microsoft.com/office/drawing/2014/main" id="{473B00D9-F1D5-4CDF-87EB-BE76FC4E7727}"/>
              </a:ext>
            </a:extLst>
          </p:cNvPr>
          <p:cNvPicPr>
            <a:picLocks noChangeAspect="1"/>
          </p:cNvPicPr>
          <p:nvPr/>
        </p:nvPicPr>
        <p:blipFill>
          <a:blip r:embed="rId2"/>
          <a:srcRect/>
          <a:stretch/>
        </p:blipFill>
        <p:spPr>
          <a:xfrm>
            <a:off x="479614" y="0"/>
            <a:ext cx="8184765" cy="6324590"/>
          </a:xfrm>
          <a:prstGeom prst="rect">
            <a:avLst/>
          </a:prstGeom>
        </p:spPr>
      </p:pic>
    </p:spTree>
    <p:extLst>
      <p:ext uri="{BB962C8B-B14F-4D97-AF65-F5344CB8AC3E}">
        <p14:creationId xmlns:p14="http://schemas.microsoft.com/office/powerpoint/2010/main" val="1481985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66700" y="6248400"/>
            <a:ext cx="8077200" cy="685800"/>
          </a:xfrm>
        </p:spPr>
        <p:txBody>
          <a:bodyPr/>
          <a:lstStyle/>
          <a:p>
            <a:pPr algn="l" eaLnBrk="1" hangingPunct="1"/>
            <a:r>
              <a:rPr lang="en-US" altLang="en-US" sz="2400" dirty="0">
                <a:latin typeface="Bookman Old Style" panose="02050604050505020204" pitchFamily="18" charset="0"/>
              </a:rPr>
              <a:t>Zoning</a:t>
            </a:r>
          </a:p>
        </p:txBody>
      </p:sp>
      <p:sp>
        <p:nvSpPr>
          <p:cNvPr id="2" name="TextBox 1"/>
          <p:cNvSpPr txBox="1"/>
          <p:nvPr/>
        </p:nvSpPr>
        <p:spPr>
          <a:xfrm>
            <a:off x="3124200" y="3810000"/>
            <a:ext cx="518091" cy="369332"/>
          </a:xfrm>
          <a:prstGeom prst="rect">
            <a:avLst/>
          </a:prstGeom>
          <a:noFill/>
        </p:spPr>
        <p:txBody>
          <a:bodyPr wrap="none" rtlCol="0">
            <a:spAutoFit/>
          </a:bodyPr>
          <a:lstStyle/>
          <a:p>
            <a:r>
              <a:rPr lang="en-US" dirty="0">
                <a:solidFill>
                  <a:schemeClr val="accent3"/>
                </a:solidFill>
              </a:rPr>
              <a:t>AG</a:t>
            </a:r>
          </a:p>
        </p:txBody>
      </p:sp>
      <p:pic>
        <p:nvPicPr>
          <p:cNvPr id="5" name="Picture 4">
            <a:extLst>
              <a:ext uri="{FF2B5EF4-FFF2-40B4-BE49-F238E27FC236}">
                <a16:creationId xmlns:a16="http://schemas.microsoft.com/office/drawing/2014/main" id="{8C303ED0-4C02-413B-95AD-24D2B9D478A3}"/>
              </a:ext>
            </a:extLst>
          </p:cNvPr>
          <p:cNvPicPr>
            <a:picLocks noChangeAspect="1"/>
          </p:cNvPicPr>
          <p:nvPr/>
        </p:nvPicPr>
        <p:blipFill>
          <a:blip r:embed="rId3"/>
          <a:srcRect/>
          <a:stretch/>
        </p:blipFill>
        <p:spPr>
          <a:xfrm>
            <a:off x="213948" y="26377"/>
            <a:ext cx="8663343" cy="6403339"/>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28600" y="6082553"/>
            <a:ext cx="8077200" cy="685800"/>
          </a:xfrm>
        </p:spPr>
        <p:txBody>
          <a:bodyPr/>
          <a:lstStyle/>
          <a:p>
            <a:pPr algn="l" eaLnBrk="1" hangingPunct="1"/>
            <a:r>
              <a:rPr lang="en-US" altLang="en-US" sz="2400" dirty="0">
                <a:latin typeface="Bookman Old Style" panose="02050604050505020204" pitchFamily="18" charset="0"/>
              </a:rPr>
              <a:t>Future Development </a:t>
            </a:r>
          </a:p>
        </p:txBody>
      </p:sp>
      <p:pic>
        <p:nvPicPr>
          <p:cNvPr id="3" name="Picture 2">
            <a:extLst>
              <a:ext uri="{FF2B5EF4-FFF2-40B4-BE49-F238E27FC236}">
                <a16:creationId xmlns:a16="http://schemas.microsoft.com/office/drawing/2014/main" id="{5E802C33-7E91-44DA-90DF-86A1E5EE40A9}"/>
              </a:ext>
            </a:extLst>
          </p:cNvPr>
          <p:cNvPicPr>
            <a:picLocks noChangeAspect="1"/>
          </p:cNvPicPr>
          <p:nvPr/>
        </p:nvPicPr>
        <p:blipFill>
          <a:blip r:embed="rId2"/>
          <a:srcRect/>
          <a:stretch/>
        </p:blipFill>
        <p:spPr>
          <a:xfrm>
            <a:off x="6" y="304800"/>
            <a:ext cx="9143984" cy="5916695"/>
          </a:xfrm>
          <a:prstGeom prst="rect">
            <a:avLst/>
          </a:prstGeom>
        </p:spPr>
      </p:pic>
    </p:spTree>
    <p:extLst>
      <p:ext uri="{BB962C8B-B14F-4D97-AF65-F5344CB8AC3E}">
        <p14:creationId xmlns:p14="http://schemas.microsoft.com/office/powerpoint/2010/main" val="68928325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101B-5A5B-4A3B-9D69-96112C10BDCD}"/>
              </a:ext>
            </a:extLst>
          </p:cNvPr>
          <p:cNvSpPr>
            <a:spLocks noGrp="1"/>
          </p:cNvSpPr>
          <p:nvPr>
            <p:ph type="title"/>
          </p:nvPr>
        </p:nvSpPr>
        <p:spPr/>
        <p:txBody>
          <a:bodyPr/>
          <a:lstStyle/>
          <a:p>
            <a:pPr algn="l"/>
            <a:r>
              <a:rPr lang="en-US" sz="2400" b="1" i="1" dirty="0">
                <a:solidFill>
                  <a:srgbClr val="3333FF"/>
                </a:solidFill>
                <a:latin typeface="Bookman Old Style" panose="02050604050505020204" pitchFamily="18" charset="0"/>
              </a:rPr>
              <a:t>Summary of Request</a:t>
            </a:r>
            <a:br>
              <a:rPr lang="en-US" sz="2400" b="1" i="1" dirty="0">
                <a:solidFill>
                  <a:srgbClr val="3333FF"/>
                </a:solidFill>
                <a:latin typeface="Bookman Old Style" panose="02050604050505020204" pitchFamily="18" charset="0"/>
              </a:rPr>
            </a:br>
            <a:endParaRPr lang="en-US" sz="2400" dirty="0">
              <a:solidFill>
                <a:schemeClr val="tx1"/>
              </a:solidFill>
              <a:latin typeface="Bookman Old Style" panose="02050604050505020204" pitchFamily="18" charset="0"/>
            </a:endParaRPr>
          </a:p>
        </p:txBody>
      </p:sp>
      <p:sp>
        <p:nvSpPr>
          <p:cNvPr id="3" name="Content Placeholder 2">
            <a:extLst>
              <a:ext uri="{FF2B5EF4-FFF2-40B4-BE49-F238E27FC236}">
                <a16:creationId xmlns:a16="http://schemas.microsoft.com/office/drawing/2014/main" id="{0F566476-D456-42E5-85D2-6FC908F2BDEA}"/>
              </a:ext>
            </a:extLst>
          </p:cNvPr>
          <p:cNvSpPr>
            <a:spLocks noGrp="1"/>
          </p:cNvSpPr>
          <p:nvPr>
            <p:ph idx="1"/>
          </p:nvPr>
        </p:nvSpPr>
        <p:spPr>
          <a:xfrm>
            <a:off x="321212" y="1265238"/>
            <a:ext cx="8610600" cy="5410200"/>
          </a:xfrm>
        </p:spPr>
        <p:txBody>
          <a:bodyPr/>
          <a:lstStyle/>
          <a:p>
            <a:pPr marL="0" indent="0">
              <a:buNone/>
            </a:pPr>
            <a:r>
              <a:rPr lang="en-US" sz="2000" dirty="0">
                <a:latin typeface="Bookman Old Style" panose="02050604050505020204" pitchFamily="18" charset="0"/>
              </a:rPr>
              <a:t>Rezoning from AG (Agricultural) to B-2 (Highway Business)</a:t>
            </a:r>
          </a:p>
        </p:txBody>
      </p:sp>
      <p:cxnSp>
        <p:nvCxnSpPr>
          <p:cNvPr id="4" name="Straight Connector 3">
            <a:extLst>
              <a:ext uri="{FF2B5EF4-FFF2-40B4-BE49-F238E27FC236}">
                <a16:creationId xmlns:a16="http://schemas.microsoft.com/office/drawing/2014/main" id="{4CD2AC42-061E-483E-9ACD-6102C55EF29C}"/>
              </a:ext>
            </a:extLst>
          </p:cNvPr>
          <p:cNvCxnSpPr/>
          <p:nvPr/>
        </p:nvCxnSpPr>
        <p:spPr bwMode="auto">
          <a:xfrm>
            <a:off x="457200" y="9144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Tree>
    <p:extLst>
      <p:ext uri="{BB962C8B-B14F-4D97-AF65-F5344CB8AC3E}">
        <p14:creationId xmlns:p14="http://schemas.microsoft.com/office/powerpoint/2010/main" val="3416903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a:t>
            </a:r>
          </a:p>
        </p:txBody>
      </p:sp>
      <p:pic>
        <p:nvPicPr>
          <p:cNvPr id="4" name="Picture 3">
            <a:extLst>
              <a:ext uri="{FF2B5EF4-FFF2-40B4-BE49-F238E27FC236}">
                <a16:creationId xmlns:a16="http://schemas.microsoft.com/office/drawing/2014/main" id="{756807D5-BE94-3B62-396C-D22E59551391}"/>
              </a:ext>
            </a:extLst>
          </p:cNvPr>
          <p:cNvPicPr>
            <a:picLocks noChangeAspect="1"/>
          </p:cNvPicPr>
          <p:nvPr/>
        </p:nvPicPr>
        <p:blipFill>
          <a:blip r:embed="rId3"/>
          <a:srcRect/>
          <a:stretch/>
        </p:blipFill>
        <p:spPr>
          <a:xfrm>
            <a:off x="749194" y="159340"/>
            <a:ext cx="7998764" cy="6241460"/>
          </a:xfrm>
          <a:prstGeom prst="rect">
            <a:avLst/>
          </a:prstGeom>
        </p:spPr>
      </p:pic>
    </p:spTree>
    <p:extLst>
      <p:ext uri="{BB962C8B-B14F-4D97-AF65-F5344CB8AC3E}">
        <p14:creationId xmlns:p14="http://schemas.microsoft.com/office/powerpoint/2010/main" val="687447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3" name="Picture 2"/>
          <p:cNvPicPr>
            <a:picLocks noChangeAspect="1"/>
          </p:cNvPicPr>
          <p:nvPr/>
        </p:nvPicPr>
        <p:blipFill>
          <a:blip r:embed="rId3"/>
          <a:srcRect/>
          <a:stretch/>
        </p:blipFill>
        <p:spPr>
          <a:xfrm>
            <a:off x="152402" y="172394"/>
            <a:ext cx="8771108" cy="5847406"/>
          </a:xfrm>
          <a:prstGeom prst="rect">
            <a:avLst/>
          </a:prstGeom>
        </p:spPr>
      </p:pic>
    </p:spTree>
    <p:extLst>
      <p:ext uri="{BB962C8B-B14F-4D97-AF65-F5344CB8AC3E}">
        <p14:creationId xmlns:p14="http://schemas.microsoft.com/office/powerpoint/2010/main" val="2689322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B42FC-979D-875C-D286-3FD051E5051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47FB305-C311-CC60-18E5-F9D8DC8500DC}"/>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Images</a:t>
            </a:r>
          </a:p>
        </p:txBody>
      </p:sp>
      <p:pic>
        <p:nvPicPr>
          <p:cNvPr id="5" name="Picture 4">
            <a:extLst>
              <a:ext uri="{FF2B5EF4-FFF2-40B4-BE49-F238E27FC236}">
                <a16:creationId xmlns:a16="http://schemas.microsoft.com/office/drawing/2014/main" id="{51222660-21C9-A2AF-F1D2-0EB75CA5499C}"/>
              </a:ext>
            </a:extLst>
          </p:cNvPr>
          <p:cNvPicPr>
            <a:picLocks noChangeAspect="1"/>
          </p:cNvPicPr>
          <p:nvPr/>
        </p:nvPicPr>
        <p:blipFill>
          <a:blip r:embed="rId3"/>
          <a:srcRect/>
          <a:stretch/>
        </p:blipFill>
        <p:spPr>
          <a:xfrm>
            <a:off x="182880" y="1164427"/>
            <a:ext cx="4312499" cy="3442563"/>
          </a:xfrm>
          <a:prstGeom prst="rect">
            <a:avLst/>
          </a:prstGeom>
        </p:spPr>
      </p:pic>
      <p:pic>
        <p:nvPicPr>
          <p:cNvPr id="10" name="Picture 9">
            <a:extLst>
              <a:ext uri="{FF2B5EF4-FFF2-40B4-BE49-F238E27FC236}">
                <a16:creationId xmlns:a16="http://schemas.microsoft.com/office/drawing/2014/main" id="{2742A596-408C-CAF1-26BB-B8660356D390}"/>
              </a:ext>
            </a:extLst>
          </p:cNvPr>
          <p:cNvPicPr>
            <a:picLocks noChangeAspect="1"/>
          </p:cNvPicPr>
          <p:nvPr/>
        </p:nvPicPr>
        <p:blipFill>
          <a:blip r:embed="rId4"/>
          <a:srcRect/>
          <a:stretch/>
        </p:blipFill>
        <p:spPr>
          <a:xfrm>
            <a:off x="4495379" y="1143000"/>
            <a:ext cx="4630333" cy="3419843"/>
          </a:xfrm>
          <a:prstGeom prst="rect">
            <a:avLst/>
          </a:prstGeom>
        </p:spPr>
      </p:pic>
    </p:spTree>
    <p:extLst>
      <p:ext uri="{BB962C8B-B14F-4D97-AF65-F5344CB8AC3E}">
        <p14:creationId xmlns:p14="http://schemas.microsoft.com/office/powerpoint/2010/main" val="340955915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58393</TotalTime>
  <Words>495</Words>
  <Application>Microsoft Office PowerPoint</Application>
  <PresentationFormat>On-screen Show (4:3)</PresentationFormat>
  <Paragraphs>32</Paragraphs>
  <Slides>13</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Bookman Old Style</vt:lpstr>
      <vt:lpstr>Calibri</vt:lpstr>
      <vt:lpstr>Default Design</vt:lpstr>
      <vt:lpstr>PowerPoint Presentation</vt:lpstr>
      <vt:lpstr>Site Location </vt:lpstr>
      <vt:lpstr>Aerial Imagery</vt:lpstr>
      <vt:lpstr>Zoning</vt:lpstr>
      <vt:lpstr>Future Development </vt:lpstr>
      <vt:lpstr>Summary of Request </vt:lpstr>
      <vt:lpstr>Recorded Plat</vt:lpstr>
      <vt:lpstr>Concept Plan </vt:lpstr>
      <vt:lpstr>Architectural Images</vt:lpstr>
      <vt:lpstr>Architectural Images</vt:lpstr>
      <vt:lpstr>PowerPoint Presentation</vt:lpstr>
      <vt:lpstr>PowerPoint Presentation</vt:lpstr>
      <vt:lpstr>PowerPoint Presentation</vt:lpstr>
    </vt:vector>
  </TitlesOfParts>
  <Company>Oconee County BOC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Kyle Stephens</dc:creator>
  <cp:lastModifiedBy>Ethan Perry</cp:lastModifiedBy>
  <cp:revision>811</cp:revision>
  <cp:lastPrinted>2020-02-17T21:02:52Z</cp:lastPrinted>
  <dcterms:created xsi:type="dcterms:W3CDTF">2006-05-26T15:38:14Z</dcterms:created>
  <dcterms:modified xsi:type="dcterms:W3CDTF">2025-08-05T17:12:44Z</dcterms:modified>
</cp:coreProperties>
</file>