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87" r:id="rId2"/>
    <p:sldId id="293" r:id="rId3"/>
    <p:sldId id="321" r:id="rId4"/>
    <p:sldId id="278" r:id="rId5"/>
    <p:sldId id="301" r:id="rId6"/>
    <p:sldId id="318" r:id="rId7"/>
    <p:sldId id="336" r:id="rId8"/>
    <p:sldId id="354" r:id="rId9"/>
    <p:sldId id="288" r:id="rId1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97" autoAdjust="0"/>
    <p:restoredTop sz="94843" autoAdjust="0"/>
  </p:normalViewPr>
  <p:slideViewPr>
    <p:cSldViewPr showGuides="1">
      <p:cViewPr>
        <p:scale>
          <a:sx n="98" d="100"/>
          <a:sy n="98" d="100"/>
        </p:scale>
        <p:origin x="1572" y="23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12291"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12295"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cs typeface="+mn-cs"/>
              </a:defRPr>
            </a:lvl1pPr>
          </a:lstStyle>
          <a:p>
            <a:pPr>
              <a:defRPr/>
            </a:pPr>
            <a:fld id="{76FEA435-0698-47DF-ABED-5ACA0055F4C8}" type="slidenum">
              <a:rPr lang="en-US"/>
              <a:pPr>
                <a:defRPr/>
              </a:pPr>
              <a:t>‹#›</a:t>
            </a:fld>
            <a:endParaRPr lang="en-US" dirty="0"/>
          </a:p>
        </p:txBody>
      </p:sp>
    </p:spTree>
    <p:extLst>
      <p:ext uri="{BB962C8B-B14F-4D97-AF65-F5344CB8AC3E}">
        <p14:creationId xmlns:p14="http://schemas.microsoft.com/office/powerpoint/2010/main" val="27670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6FEA435-0698-47DF-ABED-5ACA0055F4C8}" type="slidenum">
              <a:rPr lang="en-US" smtClean="0"/>
              <a:pPr>
                <a:defRPr/>
              </a:pPr>
              <a:t>4</a:t>
            </a:fld>
            <a:endParaRPr lang="en-US" dirty="0"/>
          </a:p>
        </p:txBody>
      </p:sp>
    </p:spTree>
    <p:extLst>
      <p:ext uri="{BB962C8B-B14F-4D97-AF65-F5344CB8AC3E}">
        <p14:creationId xmlns:p14="http://schemas.microsoft.com/office/powerpoint/2010/main" val="3224422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FEA435-0698-47DF-ABED-5ACA0055F4C8}" type="slidenum">
              <a:rPr lang="en-US" smtClean="0"/>
              <a:pPr>
                <a:defRPr/>
              </a:pPr>
              <a:t>7</a:t>
            </a:fld>
            <a:endParaRPr lang="en-US" dirty="0"/>
          </a:p>
        </p:txBody>
      </p:sp>
    </p:spTree>
    <p:extLst>
      <p:ext uri="{BB962C8B-B14F-4D97-AF65-F5344CB8AC3E}">
        <p14:creationId xmlns:p14="http://schemas.microsoft.com/office/powerpoint/2010/main" val="1309064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DC14F-86E5-A5C8-96DC-61CDAE5EFD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03F0CB-13F8-5F8C-4CB9-A8BAC750F1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1B0D65-A253-BF69-404C-3F2D33CE12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9CD12B-8D55-0E77-28A6-12DF9891C56B}"/>
              </a:ext>
            </a:extLst>
          </p:cNvPr>
          <p:cNvSpPr>
            <a:spLocks noGrp="1"/>
          </p:cNvSpPr>
          <p:nvPr>
            <p:ph type="sldNum" sz="quarter" idx="10"/>
          </p:nvPr>
        </p:nvSpPr>
        <p:spPr/>
        <p:txBody>
          <a:bodyPr/>
          <a:lstStyle/>
          <a:p>
            <a:pPr>
              <a:defRPr/>
            </a:pPr>
            <a:fld id="{76FEA435-0698-47DF-ABED-5ACA0055F4C8}" type="slidenum">
              <a:rPr lang="en-US" smtClean="0"/>
              <a:pPr>
                <a:defRPr/>
              </a:pPr>
              <a:t>8</a:t>
            </a:fld>
            <a:endParaRPr lang="en-US" dirty="0"/>
          </a:p>
        </p:txBody>
      </p:sp>
    </p:spTree>
    <p:extLst>
      <p:ext uri="{BB962C8B-B14F-4D97-AF65-F5344CB8AC3E}">
        <p14:creationId xmlns:p14="http://schemas.microsoft.com/office/powerpoint/2010/main" val="3953895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7066" indent="-291179" eaLnBrk="0" hangingPunct="0">
              <a:spcBef>
                <a:spcPct val="30000"/>
              </a:spcBef>
              <a:defRPr sz="1200">
                <a:solidFill>
                  <a:schemeClr val="tx1"/>
                </a:solidFill>
                <a:latin typeface="Arial" pitchFamily="34" charset="0"/>
              </a:defRPr>
            </a:lvl2pPr>
            <a:lvl3pPr marL="1164717" indent="-232943" eaLnBrk="0" hangingPunct="0">
              <a:spcBef>
                <a:spcPct val="30000"/>
              </a:spcBef>
              <a:defRPr sz="1200">
                <a:solidFill>
                  <a:schemeClr val="tx1"/>
                </a:solidFill>
                <a:latin typeface="Arial" pitchFamily="34" charset="0"/>
              </a:defRPr>
            </a:lvl3pPr>
            <a:lvl4pPr marL="1630604" indent="-232943" eaLnBrk="0" hangingPunct="0">
              <a:spcBef>
                <a:spcPct val="30000"/>
              </a:spcBef>
              <a:defRPr sz="1200">
                <a:solidFill>
                  <a:schemeClr val="tx1"/>
                </a:solidFill>
                <a:latin typeface="Arial" pitchFamily="34" charset="0"/>
              </a:defRPr>
            </a:lvl4pPr>
            <a:lvl5pPr marL="2096491" indent="-232943" eaLnBrk="0" hangingPunct="0">
              <a:spcBef>
                <a:spcPct val="30000"/>
              </a:spcBef>
              <a:defRPr sz="1200">
                <a:solidFill>
                  <a:schemeClr val="tx1"/>
                </a:solidFill>
                <a:latin typeface="Arial" pitchFamily="34" charset="0"/>
              </a:defRPr>
            </a:lvl5pPr>
            <a:lvl6pPr marL="2562377" indent="-232943" eaLnBrk="0" fontAlgn="base" hangingPunct="0">
              <a:spcBef>
                <a:spcPct val="30000"/>
              </a:spcBef>
              <a:spcAft>
                <a:spcPct val="0"/>
              </a:spcAft>
              <a:defRPr sz="1200">
                <a:solidFill>
                  <a:schemeClr val="tx1"/>
                </a:solidFill>
                <a:latin typeface="Arial" pitchFamily="34" charset="0"/>
              </a:defRPr>
            </a:lvl6pPr>
            <a:lvl7pPr marL="3028264" indent="-232943" eaLnBrk="0" fontAlgn="base" hangingPunct="0">
              <a:spcBef>
                <a:spcPct val="30000"/>
              </a:spcBef>
              <a:spcAft>
                <a:spcPct val="0"/>
              </a:spcAft>
              <a:defRPr sz="1200">
                <a:solidFill>
                  <a:schemeClr val="tx1"/>
                </a:solidFill>
                <a:latin typeface="Arial" pitchFamily="34" charset="0"/>
              </a:defRPr>
            </a:lvl7pPr>
            <a:lvl8pPr marL="3494151" indent="-232943" eaLnBrk="0" fontAlgn="base" hangingPunct="0">
              <a:spcBef>
                <a:spcPct val="30000"/>
              </a:spcBef>
              <a:spcAft>
                <a:spcPct val="0"/>
              </a:spcAft>
              <a:defRPr sz="1200">
                <a:solidFill>
                  <a:schemeClr val="tx1"/>
                </a:solidFill>
                <a:latin typeface="Arial" pitchFamily="34" charset="0"/>
              </a:defRPr>
            </a:lvl8pPr>
            <a:lvl9pPr marL="3960038" indent="-23294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93ABB54-B715-4773-91FA-B7CF783992D2}" type="slidenum">
              <a:rPr lang="en-US" altLang="en-US" smtClean="0">
                <a:solidFill>
                  <a:srgbClr val="000000"/>
                </a:solidFill>
                <a:cs typeface="Arial" pitchFamily="34" charset="0"/>
              </a:rPr>
              <a:pPr eaLnBrk="1" hangingPunct="1">
                <a:spcBef>
                  <a:spcPct val="0"/>
                </a:spcBef>
              </a:pPr>
              <a:t>9</a:t>
            </a:fld>
            <a:endParaRPr lang="en-US" altLang="en-US" dirty="0">
              <a:solidFill>
                <a:srgbClr val="000000"/>
              </a:solidFill>
              <a:cs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eaLnBrk="1" hangingPunct="1">
              <a:lnSpc>
                <a:spcPct val="80000"/>
              </a:lnSpc>
            </a:pPr>
            <a:endParaRPr lang="en-US" altLang="en-US" sz="800" b="1" i="1"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DDC672B-C3EC-4734-AEA1-57CED218022F}" type="slidenum">
              <a:rPr lang="en-US"/>
              <a:pPr>
                <a:defRPr/>
              </a:pPr>
              <a:t>‹#›</a:t>
            </a:fld>
            <a:endParaRPr lang="en-US" dirty="0"/>
          </a:p>
        </p:txBody>
      </p:sp>
    </p:spTree>
    <p:extLst>
      <p:ext uri="{BB962C8B-B14F-4D97-AF65-F5344CB8AC3E}">
        <p14:creationId xmlns:p14="http://schemas.microsoft.com/office/powerpoint/2010/main" val="3737786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F44BE1B-8B45-4717-92B7-0724481572E6}" type="slidenum">
              <a:rPr lang="en-US"/>
              <a:pPr>
                <a:defRPr/>
              </a:pPr>
              <a:t>‹#›</a:t>
            </a:fld>
            <a:endParaRPr lang="en-US" dirty="0"/>
          </a:p>
        </p:txBody>
      </p:sp>
    </p:spTree>
    <p:extLst>
      <p:ext uri="{BB962C8B-B14F-4D97-AF65-F5344CB8AC3E}">
        <p14:creationId xmlns:p14="http://schemas.microsoft.com/office/powerpoint/2010/main" val="4113870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587EEFF-FFB3-47D7-B924-8276E0448CDF}" type="slidenum">
              <a:rPr lang="en-US"/>
              <a:pPr>
                <a:defRPr/>
              </a:pPr>
              <a:t>‹#›</a:t>
            </a:fld>
            <a:endParaRPr lang="en-US" dirty="0"/>
          </a:p>
        </p:txBody>
      </p:sp>
    </p:spTree>
    <p:extLst>
      <p:ext uri="{BB962C8B-B14F-4D97-AF65-F5344CB8AC3E}">
        <p14:creationId xmlns:p14="http://schemas.microsoft.com/office/powerpoint/2010/main" val="2901376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D9A4669-81EB-4DDA-A129-0E52B75C382F}" type="slidenum">
              <a:rPr lang="en-US"/>
              <a:pPr>
                <a:defRPr/>
              </a:pPr>
              <a:t>‹#›</a:t>
            </a:fld>
            <a:endParaRPr lang="en-US" dirty="0"/>
          </a:p>
        </p:txBody>
      </p:sp>
    </p:spTree>
    <p:extLst>
      <p:ext uri="{BB962C8B-B14F-4D97-AF65-F5344CB8AC3E}">
        <p14:creationId xmlns:p14="http://schemas.microsoft.com/office/powerpoint/2010/main" val="200409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EC0659C-2EA8-47A5-AA24-BDA7BD0C7C1C}" type="slidenum">
              <a:rPr lang="en-US"/>
              <a:pPr>
                <a:defRPr/>
              </a:pPr>
              <a:t>‹#›</a:t>
            </a:fld>
            <a:endParaRPr lang="en-US" dirty="0"/>
          </a:p>
        </p:txBody>
      </p:sp>
    </p:spTree>
    <p:extLst>
      <p:ext uri="{BB962C8B-B14F-4D97-AF65-F5344CB8AC3E}">
        <p14:creationId xmlns:p14="http://schemas.microsoft.com/office/powerpoint/2010/main" val="288094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DBB2286-D513-4890-BDBC-773219AF3D58}" type="slidenum">
              <a:rPr lang="en-US"/>
              <a:pPr>
                <a:defRPr/>
              </a:pPr>
              <a:t>‹#›</a:t>
            </a:fld>
            <a:endParaRPr lang="en-US" dirty="0"/>
          </a:p>
        </p:txBody>
      </p:sp>
    </p:spTree>
    <p:extLst>
      <p:ext uri="{BB962C8B-B14F-4D97-AF65-F5344CB8AC3E}">
        <p14:creationId xmlns:p14="http://schemas.microsoft.com/office/powerpoint/2010/main" val="399934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172042B-4B8B-44BE-A151-B720244551F2}" type="slidenum">
              <a:rPr lang="en-US"/>
              <a:pPr>
                <a:defRPr/>
              </a:pPr>
              <a:t>‹#›</a:t>
            </a:fld>
            <a:endParaRPr lang="en-US" dirty="0"/>
          </a:p>
        </p:txBody>
      </p:sp>
    </p:spTree>
    <p:extLst>
      <p:ext uri="{BB962C8B-B14F-4D97-AF65-F5344CB8AC3E}">
        <p14:creationId xmlns:p14="http://schemas.microsoft.com/office/powerpoint/2010/main" val="293504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9B8FE9C-CF99-4058-A0B5-67337D48D430}" type="slidenum">
              <a:rPr lang="en-US"/>
              <a:pPr>
                <a:defRPr/>
              </a:pPr>
              <a:t>‹#›</a:t>
            </a:fld>
            <a:endParaRPr lang="en-US" dirty="0"/>
          </a:p>
        </p:txBody>
      </p:sp>
    </p:spTree>
    <p:extLst>
      <p:ext uri="{BB962C8B-B14F-4D97-AF65-F5344CB8AC3E}">
        <p14:creationId xmlns:p14="http://schemas.microsoft.com/office/powerpoint/2010/main" val="252801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9AA62E5-78EC-4837-82E3-037F22D911A6}" type="slidenum">
              <a:rPr lang="en-US"/>
              <a:pPr>
                <a:defRPr/>
              </a:pPr>
              <a:t>‹#›</a:t>
            </a:fld>
            <a:endParaRPr lang="en-US" dirty="0"/>
          </a:p>
        </p:txBody>
      </p:sp>
    </p:spTree>
    <p:extLst>
      <p:ext uri="{BB962C8B-B14F-4D97-AF65-F5344CB8AC3E}">
        <p14:creationId xmlns:p14="http://schemas.microsoft.com/office/powerpoint/2010/main" val="295769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08F84AE-73BD-4767-A4A9-D488059BB833}" type="slidenum">
              <a:rPr lang="en-US"/>
              <a:pPr>
                <a:defRPr/>
              </a:pPr>
              <a:t>‹#›</a:t>
            </a:fld>
            <a:endParaRPr lang="en-US" dirty="0"/>
          </a:p>
        </p:txBody>
      </p:sp>
    </p:spTree>
    <p:extLst>
      <p:ext uri="{BB962C8B-B14F-4D97-AF65-F5344CB8AC3E}">
        <p14:creationId xmlns:p14="http://schemas.microsoft.com/office/powerpoint/2010/main" val="284375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C7F39AD-DBE1-4303-9B61-589B89BCB1A6}" type="slidenum">
              <a:rPr lang="en-US"/>
              <a:pPr>
                <a:defRPr/>
              </a:pPr>
              <a:t>‹#›</a:t>
            </a:fld>
            <a:endParaRPr lang="en-US" dirty="0"/>
          </a:p>
        </p:txBody>
      </p:sp>
    </p:spTree>
    <p:extLst>
      <p:ext uri="{BB962C8B-B14F-4D97-AF65-F5344CB8AC3E}">
        <p14:creationId xmlns:p14="http://schemas.microsoft.com/office/powerpoint/2010/main" val="113170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801BC75-5704-4C72-82E5-FC53F2C56336}" type="slidenum">
              <a:rPr lang="en-US"/>
              <a:pPr>
                <a:defRPr/>
              </a:pPr>
              <a:t>‹#›</a:t>
            </a:fld>
            <a:endParaRPr lang="en-US" dirty="0"/>
          </a:p>
        </p:txBody>
      </p:sp>
    </p:spTree>
    <p:extLst>
      <p:ext uri="{BB962C8B-B14F-4D97-AF65-F5344CB8AC3E}">
        <p14:creationId xmlns:p14="http://schemas.microsoft.com/office/powerpoint/2010/main" val="161465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DBBFE48A-A78C-4C8E-888C-F9B33DDE16A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l="37067" t="34584" r="36896" b="33640"/>
          <a:stretch>
            <a:fillRect/>
          </a:stretch>
        </p:blipFill>
        <p:spPr bwMode="auto">
          <a:xfrm>
            <a:off x="2397125" y="1270000"/>
            <a:ext cx="434975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 y="6172200"/>
            <a:ext cx="8077200" cy="609600"/>
          </a:xfrm>
        </p:spPr>
        <p:txBody>
          <a:bodyPr/>
          <a:lstStyle/>
          <a:p>
            <a:pPr algn="l" eaLnBrk="1" hangingPunct="1"/>
            <a:r>
              <a:rPr lang="en-US" altLang="en-US" sz="2400" dirty="0">
                <a:latin typeface="Bookman Old Style" panose="02050604050505020204" pitchFamily="18" charset="0"/>
              </a:rPr>
              <a:t>Site Location </a:t>
            </a:r>
          </a:p>
        </p:txBody>
      </p:sp>
      <p:pic>
        <p:nvPicPr>
          <p:cNvPr id="3" name="Picture 2">
            <a:extLst>
              <a:ext uri="{FF2B5EF4-FFF2-40B4-BE49-F238E27FC236}">
                <a16:creationId xmlns:a16="http://schemas.microsoft.com/office/drawing/2014/main" id="{1B763DE8-A2C5-4E7A-9913-244238D468F2}"/>
              </a:ext>
            </a:extLst>
          </p:cNvPr>
          <p:cNvPicPr>
            <a:picLocks noChangeAspect="1"/>
          </p:cNvPicPr>
          <p:nvPr/>
        </p:nvPicPr>
        <p:blipFill>
          <a:blip r:embed="rId2"/>
          <a:srcRect/>
          <a:stretch/>
        </p:blipFill>
        <p:spPr>
          <a:xfrm>
            <a:off x="3" y="96175"/>
            <a:ext cx="9143989" cy="5916699"/>
          </a:xfrm>
          <a:prstGeom prst="rect">
            <a:avLst/>
          </a:prstGeom>
        </p:spPr>
      </p:pic>
    </p:spTree>
    <p:extLst>
      <p:ext uri="{BB962C8B-B14F-4D97-AF65-F5344CB8AC3E}">
        <p14:creationId xmlns:p14="http://schemas.microsoft.com/office/powerpoint/2010/main" val="3815631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304800" y="6248400"/>
            <a:ext cx="7778262" cy="609600"/>
          </a:xfrm>
        </p:spPr>
        <p:txBody>
          <a:bodyPr/>
          <a:lstStyle/>
          <a:p>
            <a:pPr algn="l" eaLnBrk="1" hangingPunct="1"/>
            <a:r>
              <a:rPr lang="en-US" altLang="en-US" sz="2400" dirty="0">
                <a:latin typeface="Bookman Old Style" panose="02050604050505020204" pitchFamily="18" charset="0"/>
              </a:rPr>
              <a:t>Aerial Imagery</a:t>
            </a:r>
          </a:p>
        </p:txBody>
      </p:sp>
      <p:pic>
        <p:nvPicPr>
          <p:cNvPr id="3" name="Picture 2">
            <a:extLst>
              <a:ext uri="{FF2B5EF4-FFF2-40B4-BE49-F238E27FC236}">
                <a16:creationId xmlns:a16="http://schemas.microsoft.com/office/drawing/2014/main" id="{278B7114-EC04-4692-B922-AE279663F1F2}"/>
              </a:ext>
            </a:extLst>
          </p:cNvPr>
          <p:cNvPicPr>
            <a:picLocks noChangeAspect="1"/>
          </p:cNvPicPr>
          <p:nvPr/>
        </p:nvPicPr>
        <p:blipFill>
          <a:blip r:embed="rId2"/>
          <a:srcRect/>
          <a:stretch/>
        </p:blipFill>
        <p:spPr>
          <a:xfrm>
            <a:off x="528919" y="0"/>
            <a:ext cx="8086157" cy="6248393"/>
          </a:xfrm>
          <a:prstGeom prst="rect">
            <a:avLst/>
          </a:prstGeom>
        </p:spPr>
      </p:pic>
    </p:spTree>
    <p:extLst>
      <p:ext uri="{BB962C8B-B14F-4D97-AF65-F5344CB8AC3E}">
        <p14:creationId xmlns:p14="http://schemas.microsoft.com/office/powerpoint/2010/main" val="1481985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a:xfrm>
            <a:off x="266700" y="6248400"/>
            <a:ext cx="8077200" cy="685800"/>
          </a:xfrm>
        </p:spPr>
        <p:txBody>
          <a:bodyPr/>
          <a:lstStyle/>
          <a:p>
            <a:pPr algn="l" eaLnBrk="1" hangingPunct="1"/>
            <a:r>
              <a:rPr lang="en-US" altLang="en-US" sz="2400" dirty="0">
                <a:latin typeface="Bookman Old Style" panose="02050604050505020204" pitchFamily="18" charset="0"/>
              </a:rPr>
              <a:t>Zoning</a:t>
            </a:r>
          </a:p>
        </p:txBody>
      </p:sp>
      <p:sp>
        <p:nvSpPr>
          <p:cNvPr id="2" name="TextBox 1"/>
          <p:cNvSpPr txBox="1"/>
          <p:nvPr/>
        </p:nvSpPr>
        <p:spPr>
          <a:xfrm>
            <a:off x="3124200" y="3810000"/>
            <a:ext cx="518091" cy="369332"/>
          </a:xfrm>
          <a:prstGeom prst="rect">
            <a:avLst/>
          </a:prstGeom>
          <a:noFill/>
        </p:spPr>
        <p:txBody>
          <a:bodyPr wrap="none" rtlCol="0">
            <a:spAutoFit/>
          </a:bodyPr>
          <a:lstStyle/>
          <a:p>
            <a:r>
              <a:rPr lang="en-US" dirty="0">
                <a:solidFill>
                  <a:schemeClr val="accent3"/>
                </a:solidFill>
              </a:rPr>
              <a:t>AG</a:t>
            </a:r>
          </a:p>
        </p:txBody>
      </p:sp>
      <p:pic>
        <p:nvPicPr>
          <p:cNvPr id="4" name="Picture 3">
            <a:extLst>
              <a:ext uri="{FF2B5EF4-FFF2-40B4-BE49-F238E27FC236}">
                <a16:creationId xmlns:a16="http://schemas.microsoft.com/office/drawing/2014/main" id="{D2AA4FCC-2A0A-4986-86D1-80A9488F8FEF}"/>
              </a:ext>
            </a:extLst>
          </p:cNvPr>
          <p:cNvPicPr>
            <a:picLocks noChangeAspect="1"/>
          </p:cNvPicPr>
          <p:nvPr/>
        </p:nvPicPr>
        <p:blipFill>
          <a:blip r:embed="rId3"/>
          <a:srcRect/>
          <a:stretch/>
        </p:blipFill>
        <p:spPr>
          <a:xfrm>
            <a:off x="378761" y="49696"/>
            <a:ext cx="8386474" cy="6198697"/>
          </a:xfrm>
          <a:prstGeom prst="rect">
            <a:avLst/>
          </a:prstGeom>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a:xfrm>
            <a:off x="228600" y="6082553"/>
            <a:ext cx="8077200" cy="685800"/>
          </a:xfrm>
        </p:spPr>
        <p:txBody>
          <a:bodyPr/>
          <a:lstStyle/>
          <a:p>
            <a:pPr algn="l" eaLnBrk="1" hangingPunct="1"/>
            <a:r>
              <a:rPr lang="en-US" altLang="en-US" sz="2400" dirty="0">
                <a:latin typeface="Bookman Old Style" panose="02050604050505020204" pitchFamily="18" charset="0"/>
              </a:rPr>
              <a:t>Future Development </a:t>
            </a:r>
          </a:p>
        </p:txBody>
      </p:sp>
      <p:pic>
        <p:nvPicPr>
          <p:cNvPr id="3" name="Picture 2">
            <a:extLst>
              <a:ext uri="{FF2B5EF4-FFF2-40B4-BE49-F238E27FC236}">
                <a16:creationId xmlns:a16="http://schemas.microsoft.com/office/drawing/2014/main" id="{4C850F56-D7CC-4BA3-BE65-74DBAC1BF9B5}"/>
              </a:ext>
            </a:extLst>
          </p:cNvPr>
          <p:cNvPicPr>
            <a:picLocks noChangeAspect="1"/>
          </p:cNvPicPr>
          <p:nvPr/>
        </p:nvPicPr>
        <p:blipFill>
          <a:blip r:embed="rId2"/>
          <a:srcRect/>
          <a:stretch/>
        </p:blipFill>
        <p:spPr>
          <a:xfrm>
            <a:off x="3" y="304800"/>
            <a:ext cx="9143989" cy="5916699"/>
          </a:xfrm>
          <a:prstGeom prst="rect">
            <a:avLst/>
          </a:prstGeom>
        </p:spPr>
      </p:pic>
    </p:spTree>
    <p:extLst>
      <p:ext uri="{BB962C8B-B14F-4D97-AF65-F5344CB8AC3E}">
        <p14:creationId xmlns:p14="http://schemas.microsoft.com/office/powerpoint/2010/main" val="68928325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0101B-5A5B-4A3B-9D69-96112C10BDCD}"/>
              </a:ext>
            </a:extLst>
          </p:cNvPr>
          <p:cNvSpPr>
            <a:spLocks noGrp="1"/>
          </p:cNvSpPr>
          <p:nvPr>
            <p:ph type="title"/>
          </p:nvPr>
        </p:nvSpPr>
        <p:spPr/>
        <p:txBody>
          <a:bodyPr/>
          <a:lstStyle/>
          <a:p>
            <a:pPr algn="l"/>
            <a:r>
              <a:rPr lang="en-US" sz="2400" b="1" i="1" dirty="0">
                <a:solidFill>
                  <a:srgbClr val="3333FF"/>
                </a:solidFill>
                <a:latin typeface="Bookman Old Style" panose="02050604050505020204" pitchFamily="18" charset="0"/>
              </a:rPr>
              <a:t>Summary of Request</a:t>
            </a:r>
            <a:br>
              <a:rPr lang="en-US" sz="2400" b="1" i="1" dirty="0">
                <a:solidFill>
                  <a:srgbClr val="3333FF"/>
                </a:solidFill>
                <a:latin typeface="Bookman Old Style" panose="02050604050505020204" pitchFamily="18" charset="0"/>
              </a:rPr>
            </a:br>
            <a:endParaRPr lang="en-US" sz="2400" dirty="0">
              <a:solidFill>
                <a:schemeClr val="tx1"/>
              </a:solidFill>
              <a:latin typeface="Bookman Old Style" panose="02050604050505020204" pitchFamily="18" charset="0"/>
            </a:endParaRPr>
          </a:p>
        </p:txBody>
      </p:sp>
      <p:sp>
        <p:nvSpPr>
          <p:cNvPr id="3" name="Content Placeholder 2">
            <a:extLst>
              <a:ext uri="{FF2B5EF4-FFF2-40B4-BE49-F238E27FC236}">
                <a16:creationId xmlns:a16="http://schemas.microsoft.com/office/drawing/2014/main" id="{0F566476-D456-42E5-85D2-6FC908F2BDEA}"/>
              </a:ext>
            </a:extLst>
          </p:cNvPr>
          <p:cNvSpPr>
            <a:spLocks noGrp="1"/>
          </p:cNvSpPr>
          <p:nvPr>
            <p:ph idx="1"/>
          </p:nvPr>
        </p:nvSpPr>
        <p:spPr>
          <a:xfrm>
            <a:off x="304800" y="1066800"/>
            <a:ext cx="8610600" cy="5410200"/>
          </a:xfrm>
        </p:spPr>
        <p:txBody>
          <a:bodyPr/>
          <a:lstStyle/>
          <a:p>
            <a:pPr marL="0" indent="0">
              <a:buNone/>
            </a:pPr>
            <a:r>
              <a:rPr lang="en-US" sz="1400" dirty="0">
                <a:latin typeface="Bookman Old Style" panose="02050604050505020204" pitchFamily="18" charset="0"/>
              </a:rPr>
              <a:t>A special exception variance from Oconee County Unified Development Code Section 348.a, to allow a private freestanding garage in the front yard and reduce the required garage setback from 200 feet to 70.7 feet and 35.4 feet.</a:t>
            </a:r>
          </a:p>
        </p:txBody>
      </p:sp>
      <p:cxnSp>
        <p:nvCxnSpPr>
          <p:cNvPr id="4" name="Straight Connector 3">
            <a:extLst>
              <a:ext uri="{FF2B5EF4-FFF2-40B4-BE49-F238E27FC236}">
                <a16:creationId xmlns:a16="http://schemas.microsoft.com/office/drawing/2014/main" id="{4CD2AC42-061E-483E-9ACD-6102C55EF29C}"/>
              </a:ext>
            </a:extLst>
          </p:cNvPr>
          <p:cNvCxnSpPr/>
          <p:nvPr/>
        </p:nvCxnSpPr>
        <p:spPr bwMode="auto">
          <a:xfrm>
            <a:off x="457200" y="9144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Tree>
    <p:extLst>
      <p:ext uri="{BB962C8B-B14F-4D97-AF65-F5344CB8AC3E}">
        <p14:creationId xmlns:p14="http://schemas.microsoft.com/office/powerpoint/2010/main" val="3416903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Recorded Plat</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4" name="Picture 3">
            <a:extLst>
              <a:ext uri="{FF2B5EF4-FFF2-40B4-BE49-F238E27FC236}">
                <a16:creationId xmlns:a16="http://schemas.microsoft.com/office/drawing/2014/main" id="{CDF657EA-C430-4F8F-A7F5-730FAEA26EBF}"/>
              </a:ext>
            </a:extLst>
          </p:cNvPr>
          <p:cNvPicPr>
            <a:picLocks noChangeAspect="1"/>
          </p:cNvPicPr>
          <p:nvPr/>
        </p:nvPicPr>
        <p:blipFill>
          <a:blip r:embed="rId3"/>
          <a:srcRect/>
          <a:stretch/>
        </p:blipFill>
        <p:spPr>
          <a:xfrm>
            <a:off x="387269" y="76200"/>
            <a:ext cx="8369462" cy="6272878"/>
          </a:xfrm>
          <a:prstGeom prst="rect">
            <a:avLst/>
          </a:prstGeom>
        </p:spPr>
      </p:pic>
    </p:spTree>
    <p:extLst>
      <p:ext uri="{BB962C8B-B14F-4D97-AF65-F5344CB8AC3E}">
        <p14:creationId xmlns:p14="http://schemas.microsoft.com/office/powerpoint/2010/main" val="562526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1459D-E93A-1D7C-92F7-7D53502EB09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372DEB9-CC0F-9DAC-AFDF-D025BD6BCF78}"/>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Concept Plan</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4" name="Picture 3">
            <a:extLst>
              <a:ext uri="{FF2B5EF4-FFF2-40B4-BE49-F238E27FC236}">
                <a16:creationId xmlns:a16="http://schemas.microsoft.com/office/drawing/2014/main" id="{877001D6-E22D-06AA-4666-ED85C638949F}"/>
              </a:ext>
            </a:extLst>
          </p:cNvPr>
          <p:cNvPicPr>
            <a:picLocks noChangeAspect="1"/>
          </p:cNvPicPr>
          <p:nvPr/>
        </p:nvPicPr>
        <p:blipFill>
          <a:blip r:embed="rId3"/>
          <a:srcRect/>
          <a:stretch/>
        </p:blipFill>
        <p:spPr>
          <a:xfrm>
            <a:off x="685800" y="-533400"/>
            <a:ext cx="8155925" cy="6116944"/>
          </a:xfrm>
          <a:prstGeom prst="rect">
            <a:avLst/>
          </a:prstGeom>
        </p:spPr>
      </p:pic>
    </p:spTree>
    <p:extLst>
      <p:ext uri="{BB962C8B-B14F-4D97-AF65-F5344CB8AC3E}">
        <p14:creationId xmlns:p14="http://schemas.microsoft.com/office/powerpoint/2010/main" val="2020822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
        <p:nvSpPr>
          <p:cNvPr id="2" name="Content Placeholder 1"/>
          <p:cNvSpPr>
            <a:spLocks noGrp="1"/>
          </p:cNvSpPr>
          <p:nvPr>
            <p:ph idx="1"/>
          </p:nvPr>
        </p:nvSpPr>
        <p:spPr>
          <a:xfrm>
            <a:off x="424006" y="762000"/>
            <a:ext cx="8372187" cy="5427820"/>
          </a:xfrm>
        </p:spPr>
        <p:txBody>
          <a:bodyPr/>
          <a:lstStyle/>
          <a:p>
            <a:pPr marL="0" lvl="0" indent="0">
              <a:buNone/>
            </a:pPr>
            <a:r>
              <a:rPr lang="en-US" sz="1400" b="1" dirty="0">
                <a:latin typeface="Bookman Old Style" panose="02050604050505020204" pitchFamily="18" charset="0"/>
              </a:rPr>
              <a:t>Based upon the standards and limitations for special exception variance approval, this request does meet all necessary conditions to grant a special exception variance to the garage setback standards. Should the present request be approved, staff recommends the following condition to be fulfilled at the owner/developer’s expense.</a:t>
            </a:r>
          </a:p>
          <a:p>
            <a:pPr marL="0" lvl="0" indent="0">
              <a:buNone/>
            </a:pPr>
            <a:r>
              <a:rPr lang="en-US" sz="1400">
                <a:latin typeface="Bookman Old Style" panose="02050604050505020204" pitchFamily="18" charset="0"/>
              </a:rPr>
              <a:t>1. Development </a:t>
            </a:r>
            <a:r>
              <a:rPr lang="en-US" sz="1400" dirty="0">
                <a:latin typeface="Bookman Old Style" panose="02050604050505020204" pitchFamily="18" charset="0"/>
              </a:rPr>
              <a:t>design and structures shall meet or exceed the standards indicated on the concept plan, narrative, representative architectural sketches, and other documents submitted with the variance application and attached hereto. This condition shall not construe approval of any standard that is not in conformity with the Unified Development Code.</a:t>
            </a:r>
          </a:p>
        </p:txBody>
      </p:sp>
      <p:sp>
        <p:nvSpPr>
          <p:cNvPr id="7" name="Text Box 10"/>
          <p:cNvSpPr txBox="1">
            <a:spLocks noChangeArrowheads="1"/>
          </p:cNvSpPr>
          <p:nvPr/>
        </p:nvSpPr>
        <p:spPr bwMode="auto">
          <a:xfrm>
            <a:off x="304800" y="300335"/>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eaLnBrk="1" hangingPunct="1">
              <a:spcBef>
                <a:spcPct val="0"/>
              </a:spcBef>
              <a:buNone/>
            </a:pPr>
            <a:r>
              <a:rPr lang="en-US" altLang="en-US" sz="2400" b="1" i="1" dirty="0">
                <a:solidFill>
                  <a:srgbClr val="0000FF"/>
                </a:solidFill>
                <a:latin typeface="Bookman Old Style" panose="02050604050505020204" pitchFamily="18" charset="0"/>
              </a:rPr>
              <a:t>Staff Recommendation </a:t>
            </a:r>
            <a:r>
              <a:rPr lang="en-US" altLang="en-US" sz="2000" b="1" i="1" dirty="0">
                <a:solidFill>
                  <a:srgbClr val="0000FF"/>
                </a:solidFill>
                <a:latin typeface="Bookman Old Style" panose="02050604050505020204" pitchFamily="18" charset="0"/>
              </a:rPr>
              <a:t>	</a:t>
            </a:r>
            <a:endParaRPr lang="en-US" altLang="en-US" sz="2000" b="1" dirty="0">
              <a:latin typeface="Calibri" pitchFamily="34" charset="0"/>
            </a:endParaRPr>
          </a:p>
        </p:txBody>
      </p:sp>
      <p:cxnSp>
        <p:nvCxnSpPr>
          <p:cNvPr id="8" name="Straight Connector 7"/>
          <p:cNvCxnSpPr/>
          <p:nvPr/>
        </p:nvCxnSpPr>
        <p:spPr bwMode="auto">
          <a:xfrm>
            <a:off x="424006" y="7620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dir="in"/>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57940</TotalTime>
  <Words>175</Words>
  <Application>Microsoft Office PowerPoint</Application>
  <PresentationFormat>On-screen Show (4:3)</PresentationFormat>
  <Paragraphs>16</Paragraphs>
  <Slides>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Bookman Old Style</vt:lpstr>
      <vt:lpstr>Calibri</vt:lpstr>
      <vt:lpstr>Default Design</vt:lpstr>
      <vt:lpstr>PowerPoint Presentation</vt:lpstr>
      <vt:lpstr>Site Location </vt:lpstr>
      <vt:lpstr>Aerial Imagery</vt:lpstr>
      <vt:lpstr>Zoning</vt:lpstr>
      <vt:lpstr>Future Development </vt:lpstr>
      <vt:lpstr>Summary of Request </vt:lpstr>
      <vt:lpstr>Recorded Plat </vt:lpstr>
      <vt:lpstr>Concept Plan </vt:lpstr>
      <vt:lpstr>PowerPoint Presentation</vt:lpstr>
    </vt:vector>
  </TitlesOfParts>
  <Company>Oconee County BOC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Stephens</dc:creator>
  <cp:lastModifiedBy>Guy Herring</cp:lastModifiedBy>
  <cp:revision>744</cp:revision>
  <cp:lastPrinted>2020-02-17T21:02:52Z</cp:lastPrinted>
  <dcterms:created xsi:type="dcterms:W3CDTF">2006-05-26T15:38:14Z</dcterms:created>
  <dcterms:modified xsi:type="dcterms:W3CDTF">2025-08-05T18:13:03Z</dcterms:modified>
</cp:coreProperties>
</file>