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7" r:id="rId2"/>
    <p:sldId id="293" r:id="rId3"/>
    <p:sldId id="321" r:id="rId4"/>
    <p:sldId id="278" r:id="rId5"/>
    <p:sldId id="301" r:id="rId6"/>
    <p:sldId id="318" r:id="rId7"/>
    <p:sldId id="336" r:id="rId8"/>
    <p:sldId id="354" r:id="rId9"/>
    <p:sldId id="365" r:id="rId10"/>
    <p:sldId id="359" r:id="rId11"/>
    <p:sldId id="360" r:id="rId12"/>
    <p:sldId id="356" r:id="rId13"/>
    <p:sldId id="363" r:id="rId14"/>
    <p:sldId id="364" r:id="rId15"/>
    <p:sldId id="361" r:id="rId16"/>
    <p:sldId id="362" r:id="rId17"/>
    <p:sldId id="288" r:id="rId18"/>
    <p:sldId id="366"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7" autoAdjust="0"/>
    <p:restoredTop sz="94843" autoAdjust="0"/>
  </p:normalViewPr>
  <p:slideViewPr>
    <p:cSldViewPr showGuides="1">
      <p:cViewPr varScale="1">
        <p:scale>
          <a:sx n="105" d="100"/>
          <a:sy n="105" d="100"/>
        </p:scale>
        <p:origin x="1392"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8FEAB-C2B6-80CD-B81B-39A7F767C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AD75C-2B25-4E39-91E5-919FE346F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9879A-E590-32E0-C794-D7068D83EE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B1ADC-CECE-0785-27F3-74F102A74242}"/>
              </a:ext>
            </a:extLst>
          </p:cNvPr>
          <p:cNvSpPr>
            <a:spLocks noGrp="1"/>
          </p:cNvSpPr>
          <p:nvPr>
            <p:ph type="sldNum" sz="quarter" idx="10"/>
          </p:nvPr>
        </p:nvSpPr>
        <p:spPr/>
        <p:txBody>
          <a:bodyPr/>
          <a:lstStyle/>
          <a:p>
            <a:pPr>
              <a:defRPr/>
            </a:pPr>
            <a:fld id="{76FEA435-0698-47DF-ABED-5ACA0055F4C8}" type="slidenum">
              <a:rPr lang="en-US" smtClean="0"/>
              <a:pPr>
                <a:defRPr/>
              </a:pPr>
              <a:t>15</a:t>
            </a:fld>
            <a:endParaRPr lang="en-US" dirty="0"/>
          </a:p>
        </p:txBody>
      </p:sp>
    </p:spTree>
    <p:extLst>
      <p:ext uri="{BB962C8B-B14F-4D97-AF65-F5344CB8AC3E}">
        <p14:creationId xmlns:p14="http://schemas.microsoft.com/office/powerpoint/2010/main" val="164876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796-D480-99B7-4B95-DB6957E51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D7E24-F632-8749-513C-002C68F78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721A2-3D04-110F-69F2-ED531E7D39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B27B1-1CF9-4F6B-5291-61C6D4B2157C}"/>
              </a:ext>
            </a:extLst>
          </p:cNvPr>
          <p:cNvSpPr>
            <a:spLocks noGrp="1"/>
          </p:cNvSpPr>
          <p:nvPr>
            <p:ph type="sldNum" sz="quarter" idx="10"/>
          </p:nvPr>
        </p:nvSpPr>
        <p:spPr/>
        <p:txBody>
          <a:bodyPr/>
          <a:lstStyle/>
          <a:p>
            <a:pPr>
              <a:defRPr/>
            </a:pPr>
            <a:fld id="{76FEA435-0698-47DF-ABED-5ACA0055F4C8}" type="slidenum">
              <a:rPr lang="en-US" smtClean="0"/>
              <a:pPr>
                <a:defRPr/>
              </a:pPr>
              <a:t>16</a:t>
            </a:fld>
            <a:endParaRPr lang="en-US" dirty="0"/>
          </a:p>
        </p:txBody>
      </p:sp>
    </p:spTree>
    <p:extLst>
      <p:ext uri="{BB962C8B-B14F-4D97-AF65-F5344CB8AC3E}">
        <p14:creationId xmlns:p14="http://schemas.microsoft.com/office/powerpoint/2010/main" val="223979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401031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CF82-8C9B-DE94-A37D-9E0709EA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6B60E-2D93-316C-680B-47519BD13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D23DA-817A-DFA6-185C-F4E5B149C1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47A0D-242D-218A-977D-551D46DDB282}"/>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2723979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FF1D3-4B7E-BA35-37A0-1D449E1CA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08C0A-E0E9-8866-21CE-2A2F26E42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1EA2E-F826-B343-BFCB-2C5B02426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318F4-C3BF-402E-3CD6-12F3DBEAD4B8}"/>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95621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493C-13BF-21AA-DBDB-FED76465F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7A59-7EE2-0CE1-C039-0F3D88CB7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8F7B1-AD44-3ADD-C0C3-E1588AFF4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E68415-E1AD-A12D-3F23-F9764BD89216}"/>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41628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493C-13BF-21AA-DBDB-FED76465F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7A59-7EE2-0CE1-C039-0F3D88CB7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8F7B1-AD44-3ADD-C0C3-E1588AFF4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E68415-E1AD-A12D-3F23-F9764BD89216}"/>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2677147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493C-13BF-21AA-DBDB-FED76465F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7A59-7EE2-0CE1-C039-0F3D88CB7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8F7B1-AD44-3ADD-C0C3-E1588AFF4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E68415-E1AD-A12D-3F23-F9764BD89216}"/>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76309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30BEBD-312B-F625-3F77-C910FA9F6E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69880C-C47F-45A2-B9A0-510A0397AE8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EH Current Septic Location</a:t>
            </a:r>
          </a:p>
        </p:txBody>
      </p:sp>
      <p:pic>
        <p:nvPicPr>
          <p:cNvPr id="4" name="Picture 3">
            <a:extLst>
              <a:ext uri="{FF2B5EF4-FFF2-40B4-BE49-F238E27FC236}">
                <a16:creationId xmlns:a16="http://schemas.microsoft.com/office/drawing/2014/main" id="{1C6881D0-F437-16F9-BA6E-D05D54A71FA1}"/>
              </a:ext>
            </a:extLst>
          </p:cNvPr>
          <p:cNvPicPr>
            <a:picLocks noChangeAspect="1"/>
          </p:cNvPicPr>
          <p:nvPr/>
        </p:nvPicPr>
        <p:blipFill>
          <a:blip r:embed="rId3"/>
          <a:srcRect/>
          <a:stretch/>
        </p:blipFill>
        <p:spPr>
          <a:xfrm>
            <a:off x="2471231" y="228600"/>
            <a:ext cx="4201536" cy="5437283"/>
          </a:xfrm>
          <a:prstGeom prst="rect">
            <a:avLst/>
          </a:prstGeom>
        </p:spPr>
      </p:pic>
    </p:spTree>
    <p:extLst>
      <p:ext uri="{BB962C8B-B14F-4D97-AF65-F5344CB8AC3E}">
        <p14:creationId xmlns:p14="http://schemas.microsoft.com/office/powerpoint/2010/main" val="361056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CF8ACD-A832-6E4D-BA9D-0CAE4FDF91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AE0384-577E-4DE1-3930-722958D0DD7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EH Site Plan with Well Setbacks</a:t>
            </a:r>
          </a:p>
        </p:txBody>
      </p:sp>
      <p:pic>
        <p:nvPicPr>
          <p:cNvPr id="4" name="Picture 3">
            <a:extLst>
              <a:ext uri="{FF2B5EF4-FFF2-40B4-BE49-F238E27FC236}">
                <a16:creationId xmlns:a16="http://schemas.microsoft.com/office/drawing/2014/main" id="{74346366-553F-DABF-AB75-3548DFC78A9F}"/>
              </a:ext>
            </a:extLst>
          </p:cNvPr>
          <p:cNvPicPr>
            <a:picLocks noChangeAspect="1"/>
          </p:cNvPicPr>
          <p:nvPr/>
        </p:nvPicPr>
        <p:blipFill>
          <a:blip r:embed="rId3"/>
          <a:srcRect/>
          <a:stretch/>
        </p:blipFill>
        <p:spPr>
          <a:xfrm>
            <a:off x="2471231" y="228600"/>
            <a:ext cx="4201536" cy="5437282"/>
          </a:xfrm>
          <a:prstGeom prst="rect">
            <a:avLst/>
          </a:prstGeom>
        </p:spPr>
      </p:pic>
    </p:spTree>
    <p:extLst>
      <p:ext uri="{BB962C8B-B14F-4D97-AF65-F5344CB8AC3E}">
        <p14:creationId xmlns:p14="http://schemas.microsoft.com/office/powerpoint/2010/main" val="425967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DB47-887C-26BF-9D74-620FF3AB53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42E3AB-48A5-1392-2C78-5B352EC628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13FEBC9-B7D1-9170-2117-A39DE1424CBE}"/>
              </a:ext>
            </a:extLst>
          </p:cNvPr>
          <p:cNvPicPr>
            <a:picLocks noChangeAspect="1"/>
          </p:cNvPicPr>
          <p:nvPr/>
        </p:nvPicPr>
        <p:blipFill>
          <a:blip r:embed="rId3"/>
          <a:stretch>
            <a:fillRect/>
          </a:stretch>
        </p:blipFill>
        <p:spPr>
          <a:xfrm>
            <a:off x="518856" y="152400"/>
            <a:ext cx="8077200" cy="6060432"/>
          </a:xfrm>
          <a:prstGeom prst="rect">
            <a:avLst/>
          </a:prstGeom>
        </p:spPr>
      </p:pic>
    </p:spTree>
    <p:extLst>
      <p:ext uri="{BB962C8B-B14F-4D97-AF65-F5344CB8AC3E}">
        <p14:creationId xmlns:p14="http://schemas.microsoft.com/office/powerpoint/2010/main" val="267932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DB47-887C-26BF-9D74-620FF3AB53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42E3AB-48A5-1392-2C78-5B352EC628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13FEBC9-B7D1-9170-2117-A39DE1424CBE}"/>
              </a:ext>
            </a:extLst>
          </p:cNvPr>
          <p:cNvPicPr>
            <a:picLocks noChangeAspect="1"/>
          </p:cNvPicPr>
          <p:nvPr/>
        </p:nvPicPr>
        <p:blipFill>
          <a:blip r:embed="rId3"/>
          <a:stretch>
            <a:fillRect/>
          </a:stretch>
        </p:blipFill>
        <p:spPr>
          <a:xfrm>
            <a:off x="518892" y="152400"/>
            <a:ext cx="8077128" cy="6060432"/>
          </a:xfrm>
          <a:prstGeom prst="rect">
            <a:avLst/>
          </a:prstGeom>
        </p:spPr>
      </p:pic>
    </p:spTree>
    <p:extLst>
      <p:ext uri="{BB962C8B-B14F-4D97-AF65-F5344CB8AC3E}">
        <p14:creationId xmlns:p14="http://schemas.microsoft.com/office/powerpoint/2010/main" val="337770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DB47-887C-26BF-9D74-620FF3AB53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D42E3AB-48A5-1392-2C78-5B352EC628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13FEBC9-B7D1-9170-2117-A39DE1424CBE}"/>
              </a:ext>
            </a:extLst>
          </p:cNvPr>
          <p:cNvPicPr>
            <a:picLocks noChangeAspect="1"/>
          </p:cNvPicPr>
          <p:nvPr/>
        </p:nvPicPr>
        <p:blipFill>
          <a:blip r:embed="rId3"/>
          <a:stretch>
            <a:fillRect/>
          </a:stretch>
        </p:blipFill>
        <p:spPr>
          <a:xfrm>
            <a:off x="518892" y="153693"/>
            <a:ext cx="8077128" cy="6057846"/>
          </a:xfrm>
          <a:prstGeom prst="rect">
            <a:avLst/>
          </a:prstGeom>
        </p:spPr>
      </p:pic>
    </p:spTree>
    <p:extLst>
      <p:ext uri="{BB962C8B-B14F-4D97-AF65-F5344CB8AC3E}">
        <p14:creationId xmlns:p14="http://schemas.microsoft.com/office/powerpoint/2010/main" val="2578818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C02C-901F-4628-FC90-D0C12BBCAB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2CF5E8-C279-E4CB-41B9-CB90B7500B63}"/>
              </a:ext>
            </a:extLst>
          </p:cNvPr>
          <p:cNvSpPr>
            <a:spLocks noGrp="1" noChangeArrowheads="1"/>
          </p:cNvSpPr>
          <p:nvPr>
            <p:ph type="title"/>
          </p:nvPr>
        </p:nvSpPr>
        <p:spPr>
          <a:xfrm>
            <a:off x="152400" y="6477000"/>
            <a:ext cx="8077200" cy="457200"/>
          </a:xfrm>
        </p:spPr>
        <p:txBody>
          <a:bodyPr/>
          <a:lstStyle/>
          <a:p>
            <a:pPr algn="l" eaLnBrk="1" hangingPunct="1"/>
            <a:r>
              <a:rPr lang="en-US" altLang="en-US" sz="1400" dirty="0">
                <a:latin typeface="Bookman Old Style" panose="02050604050505020204" pitchFamily="18" charset="0"/>
              </a:rPr>
              <a:t>Site in 2023 prior to construction of the accessory building built without permits</a:t>
            </a:r>
          </a:p>
        </p:txBody>
      </p:sp>
      <p:pic>
        <p:nvPicPr>
          <p:cNvPr id="4" name="Picture 3">
            <a:extLst>
              <a:ext uri="{FF2B5EF4-FFF2-40B4-BE49-F238E27FC236}">
                <a16:creationId xmlns:a16="http://schemas.microsoft.com/office/drawing/2014/main" id="{5233AC6D-86FD-19C7-F6C0-F99F905D516E}"/>
              </a:ext>
            </a:extLst>
          </p:cNvPr>
          <p:cNvPicPr>
            <a:picLocks noChangeAspect="1"/>
          </p:cNvPicPr>
          <p:nvPr/>
        </p:nvPicPr>
        <p:blipFill>
          <a:blip r:embed="rId3"/>
          <a:srcRect/>
          <a:stretch/>
        </p:blipFill>
        <p:spPr>
          <a:xfrm>
            <a:off x="1990988" y="1198224"/>
            <a:ext cx="5162024" cy="3990611"/>
          </a:xfrm>
          <a:prstGeom prst="rect">
            <a:avLst/>
          </a:prstGeom>
        </p:spPr>
      </p:pic>
      <p:cxnSp>
        <p:nvCxnSpPr>
          <p:cNvPr id="3" name="Straight Arrow Connector 2">
            <a:extLst>
              <a:ext uri="{FF2B5EF4-FFF2-40B4-BE49-F238E27FC236}">
                <a16:creationId xmlns:a16="http://schemas.microsoft.com/office/drawing/2014/main" id="{94CC20A7-019C-220E-4678-680CF4E70FDE}"/>
              </a:ext>
            </a:extLst>
          </p:cNvPr>
          <p:cNvCxnSpPr/>
          <p:nvPr/>
        </p:nvCxnSpPr>
        <p:spPr>
          <a:xfrm>
            <a:off x="2514600" y="3581400"/>
            <a:ext cx="915035" cy="732155"/>
          </a:xfrm>
          <a:prstGeom prst="straightConnector1">
            <a:avLst/>
          </a:pr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43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7D33D-BC85-6060-BA19-F57F4FE7F4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4C48103-44D0-DA9D-B7A4-B07474CF08E5}"/>
              </a:ext>
            </a:extLst>
          </p:cNvPr>
          <p:cNvSpPr>
            <a:spLocks noGrp="1" noChangeArrowheads="1"/>
          </p:cNvSpPr>
          <p:nvPr>
            <p:ph type="title"/>
          </p:nvPr>
        </p:nvSpPr>
        <p:spPr>
          <a:xfrm>
            <a:off x="152400" y="6477000"/>
            <a:ext cx="8077200" cy="457200"/>
          </a:xfrm>
        </p:spPr>
        <p:txBody>
          <a:bodyPr/>
          <a:lstStyle/>
          <a:p>
            <a:pPr algn="l" eaLnBrk="1" hangingPunct="1"/>
            <a:r>
              <a:rPr lang="en-US" altLang="en-US" sz="1400" dirty="0">
                <a:latin typeface="Bookman Old Style" panose="02050604050505020204" pitchFamily="18" charset="0"/>
              </a:rPr>
              <a:t>Site as of January 4, 2024, showing the accessory building built without permits</a:t>
            </a:r>
          </a:p>
        </p:txBody>
      </p:sp>
      <p:pic>
        <p:nvPicPr>
          <p:cNvPr id="4" name="Picture 3">
            <a:extLst>
              <a:ext uri="{FF2B5EF4-FFF2-40B4-BE49-F238E27FC236}">
                <a16:creationId xmlns:a16="http://schemas.microsoft.com/office/drawing/2014/main" id="{62C10C3D-E489-8CC3-57CC-35FD6883CD06}"/>
              </a:ext>
            </a:extLst>
          </p:cNvPr>
          <p:cNvPicPr>
            <a:picLocks noChangeAspect="1"/>
          </p:cNvPicPr>
          <p:nvPr/>
        </p:nvPicPr>
        <p:blipFill>
          <a:blip r:embed="rId3"/>
          <a:srcRect/>
          <a:stretch/>
        </p:blipFill>
        <p:spPr>
          <a:xfrm>
            <a:off x="2012804" y="1198224"/>
            <a:ext cx="5118392" cy="3990611"/>
          </a:xfrm>
          <a:prstGeom prst="rect">
            <a:avLst/>
          </a:prstGeom>
        </p:spPr>
      </p:pic>
      <p:cxnSp>
        <p:nvCxnSpPr>
          <p:cNvPr id="2" name="Straight Arrow Connector 1">
            <a:extLst>
              <a:ext uri="{FF2B5EF4-FFF2-40B4-BE49-F238E27FC236}">
                <a16:creationId xmlns:a16="http://schemas.microsoft.com/office/drawing/2014/main" id="{1189170D-DC0B-77DA-CC69-AD8310CDC246}"/>
              </a:ext>
            </a:extLst>
          </p:cNvPr>
          <p:cNvCxnSpPr/>
          <p:nvPr/>
        </p:nvCxnSpPr>
        <p:spPr>
          <a:xfrm flipH="1">
            <a:off x="3775710" y="3276600"/>
            <a:ext cx="830580" cy="926465"/>
          </a:xfrm>
          <a:prstGeom prst="straightConnector1">
            <a:avLst/>
          </a:pr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19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NOT meet all necessary conditions to grant a special exception variance as the hardship was created by the property owner with the construction of an unpermitted structure.  Staff recommends denial of the request as the applicant did not indicate why the setback requirements could not be met.</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AF79E4-A871-06B3-037E-6DA8F5120689}"/>
              </a:ext>
            </a:extLst>
          </p:cNvPr>
          <p:cNvSpPr>
            <a:spLocks noGrp="1"/>
          </p:cNvSpPr>
          <p:nvPr>
            <p:ph idx="1"/>
          </p:nvPr>
        </p:nvSpPr>
        <p:spPr>
          <a:xfrm>
            <a:off x="457200" y="228600"/>
            <a:ext cx="8229600" cy="6477000"/>
          </a:xfrm>
        </p:spPr>
        <p:txBody>
          <a:bodyPr/>
          <a:lstStyle/>
          <a:p>
            <a:pPr marL="0" indent="0">
              <a:buNone/>
            </a:pPr>
            <a:r>
              <a:rPr lang="en-US" sz="1200" dirty="0"/>
              <a:t>BACKGROUND INFORMATION &amp; FINDINGS OF FACT</a:t>
            </a:r>
          </a:p>
          <a:p>
            <a:pPr marL="0" indent="0">
              <a:buNone/>
            </a:pPr>
            <a:r>
              <a:rPr lang="en-US" sz="1200" dirty="0"/>
              <a:t>HISTORY</a:t>
            </a:r>
          </a:p>
          <a:p>
            <a:pPr lvl="0"/>
            <a:r>
              <a:rPr lang="en-US" sz="1200" dirty="0"/>
              <a:t>The 1.0-acre property was created by deed and reflected on a plat recorded July 2, 1982, that was not signed by </a:t>
            </a:r>
          </a:p>
          <a:p>
            <a:pPr lvl="0"/>
            <a:r>
              <a:rPr lang="en-US" sz="1200" dirty="0"/>
              <a:t>the county.</a:t>
            </a:r>
          </a:p>
          <a:p>
            <a:pPr lvl="0"/>
            <a:r>
              <a:rPr lang="en-US" sz="1200" dirty="0"/>
              <a:t>The recorded plat was filed August 1, 1990, that was not signed by the county.</a:t>
            </a:r>
          </a:p>
          <a:p>
            <a:pPr lvl="0"/>
            <a:r>
              <a:rPr lang="en-US" sz="1200" dirty="0"/>
              <a:t>This property was rezoned to A-2 on April 1, 1969.</a:t>
            </a:r>
          </a:p>
          <a:p>
            <a:pPr lvl="0"/>
            <a:r>
              <a:rPr lang="en-US" sz="1200" dirty="0"/>
              <a:t>According to Tax Assessor records a 1,450 square foot single family dwelling was built in 1990.</a:t>
            </a:r>
          </a:p>
          <a:p>
            <a:pPr lvl="0"/>
            <a:r>
              <a:rPr lang="en-US" sz="1200" dirty="0"/>
              <a:t>A complaint was filed on Friday, March 31, 2023, that an accessory building was constructed without a permit.</a:t>
            </a:r>
          </a:p>
          <a:p>
            <a:pPr lvl="0"/>
            <a:r>
              <a:rPr lang="en-US" sz="1200" dirty="0"/>
              <a:t>Site was visited by BV on March 31, 2023, and owner told to stop work and apply for a permit.</a:t>
            </a:r>
          </a:p>
          <a:p>
            <a:pPr lvl="0"/>
            <a:r>
              <a:rPr lang="en-US" sz="1200" dirty="0"/>
              <a:t>Stop Work Order was issued on Monday April 4, 2023.</a:t>
            </a:r>
          </a:p>
          <a:p>
            <a:pPr lvl="0"/>
            <a:r>
              <a:rPr lang="en-US" sz="1200" dirty="0"/>
              <a:t>Owner submitted incomplete application. EH approval and setback variance required.</a:t>
            </a:r>
          </a:p>
          <a:p>
            <a:pPr lvl="0"/>
            <a:r>
              <a:rPr lang="en-US" sz="1200" dirty="0"/>
              <a:t>Aerial photography shows the accessory structure between January 7, 2023, and January 4, 2024, without a permit.</a:t>
            </a:r>
          </a:p>
          <a:p>
            <a:pPr lvl="0"/>
            <a:r>
              <a:rPr lang="en-US" sz="1200" dirty="0"/>
              <a:t>Another complaint was filed April 3, 2024, that an accessory structure/deck/pool was constructed without a permit.</a:t>
            </a:r>
          </a:p>
          <a:p>
            <a:pPr lvl="0"/>
            <a:r>
              <a:rPr lang="en-US" sz="1200" dirty="0"/>
              <a:t>April 4, 2024, the applicant was found to have a deck under construction without a permit and the owner was notified to stop work on the deck and apply for deck permit.</a:t>
            </a:r>
          </a:p>
          <a:p>
            <a:pPr lvl="0"/>
            <a:r>
              <a:rPr lang="en-US" sz="1200" dirty="0"/>
              <a:t>A notice of violation was issued April 8, 2024, by Planning and Code Enforcement for building an accessory structure/deck without first obtaining a permit, a violation of UDC section 1225.01(a). </a:t>
            </a:r>
          </a:p>
          <a:p>
            <a:pPr lvl="0"/>
            <a:r>
              <a:rPr lang="en-US" sz="1200" dirty="0"/>
              <a:t>The deck structure was permitted and triple permit fee applied.</a:t>
            </a:r>
          </a:p>
          <a:p>
            <a:pPr lvl="0"/>
            <a:r>
              <a:rPr lang="en-US" sz="1200" dirty="0"/>
              <a:t>The applicant did not take steps to rectify the violation on the accessory structure, and a summons was issued to appear before Magistrate Court on February 7, 2025. </a:t>
            </a:r>
          </a:p>
          <a:p>
            <a:pPr lvl="0"/>
            <a:r>
              <a:rPr lang="en-US" sz="1200" dirty="0"/>
              <a:t>The court date was delayed as the applicant applied for a variance on April 18, 2025, but the application was not complete.</a:t>
            </a:r>
          </a:p>
          <a:p>
            <a:pPr lvl="0"/>
            <a:r>
              <a:rPr lang="en-US" sz="1200" dirty="0"/>
              <a:t>The case has not been dismissed from Magistrate Court.</a:t>
            </a:r>
          </a:p>
          <a:p>
            <a:pPr lvl="0"/>
            <a:r>
              <a:rPr lang="en-US" sz="1200" dirty="0"/>
              <a:t>The survey submitted shows the accessory structure is ± 1,117.6 square feet. In the AR zoning district the size of accessory structures are not restricted.</a:t>
            </a:r>
          </a:p>
          <a:p>
            <a:pPr lvl="0"/>
            <a:r>
              <a:rPr lang="en-US" sz="1200" dirty="0"/>
              <a:t>The survey also shows the structure encroaches 32.6 feet into the rear 40-foot setback.</a:t>
            </a:r>
          </a:p>
          <a:p>
            <a:endParaRPr lang="en-US" dirty="0"/>
          </a:p>
        </p:txBody>
      </p:sp>
    </p:spTree>
    <p:extLst>
      <p:ext uri="{BB962C8B-B14F-4D97-AF65-F5344CB8AC3E}">
        <p14:creationId xmlns:p14="http://schemas.microsoft.com/office/powerpoint/2010/main" val="1316000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4" y="96175"/>
            <a:ext cx="9143986" cy="5916697"/>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20" y="0"/>
            <a:ext cx="8086153" cy="6248391"/>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2" y="49696"/>
            <a:ext cx="8386471" cy="6198696"/>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4" y="304800"/>
            <a:ext cx="9143987"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Variance for a metal accessory building constructed without permits from Oconee County Unified Development Code Section 410.01.c (1) and Table 4.1 to allow an accessory structure to encroach 32.6 feet into the rear 40-foot setback.</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a:off x="2493072" y="522261"/>
            <a:ext cx="4157856" cy="5380755"/>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947144" y="228600"/>
            <a:ext cx="7249710" cy="5437283"/>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2" name="Picture 1">
            <a:extLst>
              <a:ext uri="{FF2B5EF4-FFF2-40B4-BE49-F238E27FC236}">
                <a16:creationId xmlns:a16="http://schemas.microsoft.com/office/drawing/2014/main" id="{CE00DC2F-B777-4A9F-A524-3EBF04C9F8A3}"/>
              </a:ext>
            </a:extLst>
          </p:cNvPr>
          <p:cNvPicPr>
            <a:picLocks noChangeAspect="1"/>
          </p:cNvPicPr>
          <p:nvPr/>
        </p:nvPicPr>
        <p:blipFill>
          <a:blip r:embed="rId3"/>
          <a:stretch>
            <a:fillRect/>
          </a:stretch>
        </p:blipFill>
        <p:spPr>
          <a:xfrm>
            <a:off x="504825" y="228600"/>
            <a:ext cx="8020050" cy="5943600"/>
          </a:xfrm>
          <a:prstGeom prst="rect">
            <a:avLst/>
          </a:prstGeom>
        </p:spPr>
      </p:pic>
    </p:spTree>
    <p:extLst>
      <p:ext uri="{BB962C8B-B14F-4D97-AF65-F5344CB8AC3E}">
        <p14:creationId xmlns:p14="http://schemas.microsoft.com/office/powerpoint/2010/main" val="116597316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58488</TotalTime>
  <Words>573</Words>
  <Application>Microsoft Office PowerPoint</Application>
  <PresentationFormat>On-screen Show (4:3)</PresentationFormat>
  <Paragraphs>52</Paragraphs>
  <Slides>18</Slides>
  <Notes>12</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Concept Plan </vt:lpstr>
      <vt:lpstr>EH Current Septic Location</vt:lpstr>
      <vt:lpstr>EH Site Plan with Well Setbacks</vt:lpstr>
      <vt:lpstr>Architectural Renderings </vt:lpstr>
      <vt:lpstr>Architectural Renderings </vt:lpstr>
      <vt:lpstr>Architectural Renderings </vt:lpstr>
      <vt:lpstr>Site in 2023 prior to construction of the accessory building built without permits</vt:lpstr>
      <vt:lpstr>Site as of January 4, 2024, showing the accessory building built without permits</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761</cp:revision>
  <cp:lastPrinted>2020-02-17T21:02:52Z</cp:lastPrinted>
  <dcterms:created xsi:type="dcterms:W3CDTF">2006-05-26T15:38:14Z</dcterms:created>
  <dcterms:modified xsi:type="dcterms:W3CDTF">2025-11-04T22:01:26Z</dcterms:modified>
</cp:coreProperties>
</file>