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87" r:id="rId2"/>
    <p:sldId id="293" r:id="rId3"/>
    <p:sldId id="321" r:id="rId4"/>
    <p:sldId id="278" r:id="rId5"/>
    <p:sldId id="301" r:id="rId6"/>
    <p:sldId id="318" r:id="rId7"/>
    <p:sldId id="336" r:id="rId8"/>
    <p:sldId id="354" r:id="rId9"/>
    <p:sldId id="355" r:id="rId10"/>
    <p:sldId id="288"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97" autoAdjust="0"/>
    <p:restoredTop sz="94843" autoAdjust="0"/>
  </p:normalViewPr>
  <p:slideViewPr>
    <p:cSldViewPr showGuides="1">
      <p:cViewPr varScale="1">
        <p:scale>
          <a:sx n="105" d="100"/>
          <a:sy n="105" d="100"/>
        </p:scale>
        <p:origin x="139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122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76FEA435-0698-47DF-ABED-5ACA0055F4C8}" type="slidenum">
              <a:rPr lang="en-US"/>
              <a:pPr>
                <a:defRPr/>
              </a:pPr>
              <a:t>‹#›</a:t>
            </a:fld>
            <a:endParaRPr lang="en-US" dirty="0"/>
          </a:p>
        </p:txBody>
      </p:sp>
    </p:spTree>
    <p:extLst>
      <p:ext uri="{BB962C8B-B14F-4D97-AF65-F5344CB8AC3E}">
        <p14:creationId xmlns:p14="http://schemas.microsoft.com/office/powerpoint/2010/main" val="27670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FEA435-0698-47DF-ABED-5ACA0055F4C8}" type="slidenum">
              <a:rPr lang="en-US" smtClean="0"/>
              <a:pPr>
                <a:defRPr/>
              </a:pPr>
              <a:t>4</a:t>
            </a:fld>
            <a:endParaRPr lang="en-US" dirty="0"/>
          </a:p>
        </p:txBody>
      </p:sp>
    </p:spTree>
    <p:extLst>
      <p:ext uri="{BB962C8B-B14F-4D97-AF65-F5344CB8AC3E}">
        <p14:creationId xmlns:p14="http://schemas.microsoft.com/office/powerpoint/2010/main" val="322442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7</a:t>
            </a:fld>
            <a:endParaRPr lang="en-US" dirty="0"/>
          </a:p>
        </p:txBody>
      </p:sp>
    </p:spTree>
    <p:extLst>
      <p:ext uri="{BB962C8B-B14F-4D97-AF65-F5344CB8AC3E}">
        <p14:creationId xmlns:p14="http://schemas.microsoft.com/office/powerpoint/2010/main" val="130906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C14F-86E5-A5C8-96DC-61CDAE5EF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3F0CB-13F8-5F8C-4CB9-A8BAC750F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B0D65-A253-BF69-404C-3F2D33CE12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9CD12B-8D55-0E77-28A6-12DF9891C56B}"/>
              </a:ext>
            </a:extLst>
          </p:cNvPr>
          <p:cNvSpPr>
            <a:spLocks noGrp="1"/>
          </p:cNvSpPr>
          <p:nvPr>
            <p:ph type="sldNum" sz="quarter" idx="10"/>
          </p:nvPr>
        </p:nvSpPr>
        <p:spPr/>
        <p:txBody>
          <a:bodyPr/>
          <a:lstStyle/>
          <a:p>
            <a:pPr>
              <a:defRPr/>
            </a:pPr>
            <a:fld id="{76FEA435-0698-47DF-ABED-5ACA0055F4C8}" type="slidenum">
              <a:rPr lang="en-US" smtClean="0"/>
              <a:pPr>
                <a:defRPr/>
              </a:pPr>
              <a:t>8</a:t>
            </a:fld>
            <a:endParaRPr lang="en-US" dirty="0"/>
          </a:p>
        </p:txBody>
      </p:sp>
    </p:spTree>
    <p:extLst>
      <p:ext uri="{BB962C8B-B14F-4D97-AF65-F5344CB8AC3E}">
        <p14:creationId xmlns:p14="http://schemas.microsoft.com/office/powerpoint/2010/main" val="395389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C14F-86E5-A5C8-96DC-61CDAE5EF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3F0CB-13F8-5F8C-4CB9-A8BAC750F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B0D65-A253-BF69-404C-3F2D33CE12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9CD12B-8D55-0E77-28A6-12DF9891C56B}"/>
              </a:ext>
            </a:extLst>
          </p:cNvPr>
          <p:cNvSpPr>
            <a:spLocks noGrp="1"/>
          </p:cNvSpPr>
          <p:nvPr>
            <p:ph type="sldNum" sz="quarter" idx="10"/>
          </p:nvPr>
        </p:nvSpPr>
        <p:spPr/>
        <p:txBody>
          <a:bodyPr/>
          <a:lstStyle/>
          <a:p>
            <a:pPr>
              <a:defRPr/>
            </a:pPr>
            <a:fld id="{76FEA435-0698-47DF-ABED-5ACA0055F4C8}" type="slidenum">
              <a:rPr lang="en-US" smtClean="0"/>
              <a:pPr>
                <a:defRPr/>
              </a:pPr>
              <a:t>9</a:t>
            </a:fld>
            <a:endParaRPr lang="en-US" dirty="0"/>
          </a:p>
        </p:txBody>
      </p:sp>
    </p:spTree>
    <p:extLst>
      <p:ext uri="{BB962C8B-B14F-4D97-AF65-F5344CB8AC3E}">
        <p14:creationId xmlns:p14="http://schemas.microsoft.com/office/powerpoint/2010/main" val="362913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10</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DC672B-C3EC-4734-AEA1-57CED218022F}" type="slidenum">
              <a:rPr lang="en-US"/>
              <a:pPr>
                <a:defRPr/>
              </a:pPr>
              <a:t>‹#›</a:t>
            </a:fld>
            <a:endParaRPr lang="en-US" dirty="0"/>
          </a:p>
        </p:txBody>
      </p:sp>
    </p:spTree>
    <p:extLst>
      <p:ext uri="{BB962C8B-B14F-4D97-AF65-F5344CB8AC3E}">
        <p14:creationId xmlns:p14="http://schemas.microsoft.com/office/powerpoint/2010/main" val="373778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44BE1B-8B45-4717-92B7-0724481572E6}" type="slidenum">
              <a:rPr lang="en-US"/>
              <a:pPr>
                <a:defRPr/>
              </a:pPr>
              <a:t>‹#›</a:t>
            </a:fld>
            <a:endParaRPr lang="en-US" dirty="0"/>
          </a:p>
        </p:txBody>
      </p:sp>
    </p:spTree>
    <p:extLst>
      <p:ext uri="{BB962C8B-B14F-4D97-AF65-F5344CB8AC3E}">
        <p14:creationId xmlns:p14="http://schemas.microsoft.com/office/powerpoint/2010/main" val="411387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87EEFF-FFB3-47D7-B924-8276E0448CDF}" type="slidenum">
              <a:rPr lang="en-US"/>
              <a:pPr>
                <a:defRPr/>
              </a:pPr>
              <a:t>‹#›</a:t>
            </a:fld>
            <a:endParaRPr lang="en-US" dirty="0"/>
          </a:p>
        </p:txBody>
      </p:sp>
    </p:spTree>
    <p:extLst>
      <p:ext uri="{BB962C8B-B14F-4D97-AF65-F5344CB8AC3E}">
        <p14:creationId xmlns:p14="http://schemas.microsoft.com/office/powerpoint/2010/main" val="290137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9A4669-81EB-4DDA-A129-0E52B75C382F}" type="slidenum">
              <a:rPr lang="en-US"/>
              <a:pPr>
                <a:defRPr/>
              </a:pPr>
              <a:t>‹#›</a:t>
            </a:fld>
            <a:endParaRPr lang="en-US" dirty="0"/>
          </a:p>
        </p:txBody>
      </p:sp>
    </p:spTree>
    <p:extLst>
      <p:ext uri="{BB962C8B-B14F-4D97-AF65-F5344CB8AC3E}">
        <p14:creationId xmlns:p14="http://schemas.microsoft.com/office/powerpoint/2010/main" val="200409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0659C-2EA8-47A5-AA24-BDA7BD0C7C1C}" type="slidenum">
              <a:rPr lang="en-US"/>
              <a:pPr>
                <a:defRPr/>
              </a:pPr>
              <a:t>‹#›</a:t>
            </a:fld>
            <a:endParaRPr lang="en-US" dirty="0"/>
          </a:p>
        </p:txBody>
      </p:sp>
    </p:spTree>
    <p:extLst>
      <p:ext uri="{BB962C8B-B14F-4D97-AF65-F5344CB8AC3E}">
        <p14:creationId xmlns:p14="http://schemas.microsoft.com/office/powerpoint/2010/main" val="288094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BB2286-D513-4890-BDBC-773219AF3D58}" type="slidenum">
              <a:rPr lang="en-US"/>
              <a:pPr>
                <a:defRPr/>
              </a:pPr>
              <a:t>‹#›</a:t>
            </a:fld>
            <a:endParaRPr lang="en-US" dirty="0"/>
          </a:p>
        </p:txBody>
      </p:sp>
    </p:spTree>
    <p:extLst>
      <p:ext uri="{BB962C8B-B14F-4D97-AF65-F5344CB8AC3E}">
        <p14:creationId xmlns:p14="http://schemas.microsoft.com/office/powerpoint/2010/main" val="399934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72042B-4B8B-44BE-A151-B720244551F2}" type="slidenum">
              <a:rPr lang="en-US"/>
              <a:pPr>
                <a:defRPr/>
              </a:pPr>
              <a:t>‹#›</a:t>
            </a:fld>
            <a:endParaRPr lang="en-US" dirty="0"/>
          </a:p>
        </p:txBody>
      </p:sp>
    </p:spTree>
    <p:extLst>
      <p:ext uri="{BB962C8B-B14F-4D97-AF65-F5344CB8AC3E}">
        <p14:creationId xmlns:p14="http://schemas.microsoft.com/office/powerpoint/2010/main" val="29350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B8FE9C-CF99-4058-A0B5-67337D48D430}" type="slidenum">
              <a:rPr lang="en-US"/>
              <a:pPr>
                <a:defRPr/>
              </a:pPr>
              <a:t>‹#›</a:t>
            </a:fld>
            <a:endParaRPr lang="en-US" dirty="0"/>
          </a:p>
        </p:txBody>
      </p:sp>
    </p:spTree>
    <p:extLst>
      <p:ext uri="{BB962C8B-B14F-4D97-AF65-F5344CB8AC3E}">
        <p14:creationId xmlns:p14="http://schemas.microsoft.com/office/powerpoint/2010/main" val="252801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AA62E5-78EC-4837-82E3-037F22D911A6}" type="slidenum">
              <a:rPr lang="en-US"/>
              <a:pPr>
                <a:defRPr/>
              </a:pPr>
              <a:t>‹#›</a:t>
            </a:fld>
            <a:endParaRPr lang="en-US" dirty="0"/>
          </a:p>
        </p:txBody>
      </p:sp>
    </p:spTree>
    <p:extLst>
      <p:ext uri="{BB962C8B-B14F-4D97-AF65-F5344CB8AC3E}">
        <p14:creationId xmlns:p14="http://schemas.microsoft.com/office/powerpoint/2010/main" val="2957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08F84AE-73BD-4767-A4A9-D488059BB833}" type="slidenum">
              <a:rPr lang="en-US"/>
              <a:pPr>
                <a:defRPr/>
              </a:pPr>
              <a:t>‹#›</a:t>
            </a:fld>
            <a:endParaRPr lang="en-US" dirty="0"/>
          </a:p>
        </p:txBody>
      </p:sp>
    </p:spTree>
    <p:extLst>
      <p:ext uri="{BB962C8B-B14F-4D97-AF65-F5344CB8AC3E}">
        <p14:creationId xmlns:p14="http://schemas.microsoft.com/office/powerpoint/2010/main" val="284375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7F39AD-DBE1-4303-9B61-589B89BCB1A6}" type="slidenum">
              <a:rPr lang="en-US"/>
              <a:pPr>
                <a:defRPr/>
              </a:pPr>
              <a:t>‹#›</a:t>
            </a:fld>
            <a:endParaRPr lang="en-US" dirty="0"/>
          </a:p>
        </p:txBody>
      </p:sp>
    </p:spTree>
    <p:extLst>
      <p:ext uri="{BB962C8B-B14F-4D97-AF65-F5344CB8AC3E}">
        <p14:creationId xmlns:p14="http://schemas.microsoft.com/office/powerpoint/2010/main" val="113170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01BC75-5704-4C72-82E5-FC53F2C56336}" type="slidenum">
              <a:rPr lang="en-US"/>
              <a:pPr>
                <a:defRPr/>
              </a:pPr>
              <a:t>‹#›</a:t>
            </a:fld>
            <a:endParaRPr lang="en-US" dirty="0"/>
          </a:p>
        </p:txBody>
      </p:sp>
    </p:spTree>
    <p:extLst>
      <p:ext uri="{BB962C8B-B14F-4D97-AF65-F5344CB8AC3E}">
        <p14:creationId xmlns:p14="http://schemas.microsoft.com/office/powerpoint/2010/main" val="16146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BBFE48A-A78C-4C8E-888C-F9B33DDE16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37067" t="34584" r="36896" b="33640"/>
          <a:stretch>
            <a:fillRect/>
          </a:stretch>
        </p:blipFill>
        <p:spPr bwMode="auto">
          <a:xfrm>
            <a:off x="2397125" y="1270000"/>
            <a:ext cx="4349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400" b="1" dirty="0">
                <a:latin typeface="Bookman Old Style" panose="02050604050505020204" pitchFamily="18" charset="0"/>
              </a:rPr>
              <a:t>Based upon the standards and limitations for special exception variance approval, this request does NOT meet all necessary conditions to grant a special exception variance as the hardship would be created by the applicant by the expansion of an existing non-conforming site. Staff recommends denial of the request.</a:t>
            </a:r>
          </a:p>
          <a:p>
            <a:pPr marL="0" lvl="0" indent="0">
              <a:buNone/>
            </a:pPr>
            <a:endParaRPr lang="en-US" sz="1400" b="1" dirty="0">
              <a:latin typeface="Bookman Old Style" panose="02050604050505020204" pitchFamily="18" charset="0"/>
            </a:endParaRPr>
          </a:p>
          <a:p>
            <a:pPr marL="0" lvl="0" indent="0">
              <a:buNone/>
            </a:pPr>
            <a:endParaRPr lang="en-US" sz="1400" b="1" dirty="0">
              <a:latin typeface="Bookman Old Style" panose="02050604050505020204" pitchFamily="18" charset="0"/>
            </a:endParaRPr>
          </a:p>
          <a:p>
            <a:pPr marL="0" lvl="0" indent="0">
              <a:buNone/>
            </a:pPr>
            <a:r>
              <a:rPr lang="en-US" sz="1400" b="1" dirty="0">
                <a:latin typeface="Bookman Old Style" panose="02050604050505020204" pitchFamily="18" charset="0"/>
              </a:rPr>
              <a:t>If the Board chooses to grant the variance to reduce the required parking from 73 to 34 spaces, staff recommends the following conditions:</a:t>
            </a:r>
          </a:p>
          <a:p>
            <a:pPr marL="0" lvl="0" indent="0">
              <a:buNone/>
            </a:pPr>
            <a:r>
              <a:rPr lang="en-US" sz="1400">
                <a:latin typeface="Bookman Old Style" panose="02050604050505020204" pitchFamily="18" charset="0"/>
              </a:rPr>
              <a:t>1. Development </a:t>
            </a:r>
            <a:r>
              <a:rPr lang="en-US" sz="1400" dirty="0">
                <a:latin typeface="Bookman Old Style" panose="02050604050505020204" pitchFamily="18" charset="0"/>
              </a:rPr>
              <a:t>design and structures shall meet or exceed the standards indicated on the concept plan, narrative, representative architectural sketches, and other documents submitted with the variance application and attached hereto. This condition shall not construe approval of any standard that is not in conformity with the Unified Development Code.</a:t>
            </a:r>
          </a:p>
          <a:p>
            <a:pPr marL="0" lvl="0" indent="0">
              <a:buNone/>
            </a:pPr>
            <a:r>
              <a:rPr lang="en-US" sz="1400" dirty="0">
                <a:latin typeface="Bookman Old Style" panose="02050604050505020204" pitchFamily="18" charset="0"/>
              </a:rPr>
              <a:t>2. The proposed outdoor seating area shall be limited to 18’ x 28’ (504 SF).</a:t>
            </a:r>
          </a:p>
          <a:p>
            <a:pPr marL="0" lvl="0" indent="0">
              <a:buNone/>
            </a:pPr>
            <a:r>
              <a:rPr lang="en-US" sz="1400" dirty="0">
                <a:latin typeface="Bookman Old Style" panose="02050604050505020204" pitchFamily="18" charset="0"/>
              </a:rPr>
              <a:t>3. No existing parking space may be used for outdoor seating or a loading area.</a:t>
            </a:r>
          </a:p>
          <a:p>
            <a:pPr marL="0" lvl="0" indent="0">
              <a:buNone/>
            </a:pPr>
            <a:r>
              <a:rPr lang="en-US" sz="1400" dirty="0">
                <a:latin typeface="Bookman Old Style" panose="02050604050505020204" pitchFamily="18" charset="0"/>
              </a:rPr>
              <a:t>4. There shall be no amplified sound generated in the outdoor seating area.</a:t>
            </a:r>
          </a:p>
          <a:p>
            <a:pPr marL="0" lvl="0" indent="0">
              <a:buNone/>
            </a:pPr>
            <a:r>
              <a:rPr lang="en-US" sz="1400" dirty="0">
                <a:latin typeface="Bookman Old Style" panose="02050604050505020204" pitchFamily="18" charset="0"/>
              </a:rPr>
              <a:t>5. No other outside events shall be allowed, and the applicant shall not erect any temporary structures or tents outside of the approved outdoor seating area.</a:t>
            </a:r>
          </a:p>
          <a:p>
            <a:pPr marL="0" lvl="0" indent="0">
              <a:buNone/>
            </a:pPr>
            <a:r>
              <a:rPr lang="en-US" sz="1400" dirty="0">
                <a:latin typeface="Bookman Old Style" panose="02050604050505020204" pitchFamily="18" charset="0"/>
              </a:rPr>
              <a:t>6. There shall be no outside cooking facilities allowed that are not in compliance with the UDC standards.</a:t>
            </a:r>
          </a:p>
          <a:p>
            <a:pPr marL="0" lvl="0" indent="0">
              <a:buNone/>
            </a:pPr>
            <a:r>
              <a:rPr lang="en-US" sz="1400" dirty="0">
                <a:latin typeface="Bookman Old Style" panose="02050604050505020204" pitchFamily="18" charset="0"/>
              </a:rPr>
              <a:t>7. The applicant shall submit plans within 30 days and complete the construction of an enclosed cooking area within six months of approval to remain in operation. The temporary certificate of occupancy may remain in effect until the additional construction is completed.</a:t>
            </a: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172200"/>
            <a:ext cx="8077200" cy="609600"/>
          </a:xfrm>
        </p:spPr>
        <p:txBody>
          <a:bodyPr/>
          <a:lstStyle/>
          <a:p>
            <a:pPr algn="l" eaLnBrk="1" hangingPunct="1"/>
            <a:r>
              <a:rPr lang="en-US" altLang="en-US" sz="2400" dirty="0">
                <a:latin typeface="Bookman Old Style" panose="02050604050505020204" pitchFamily="18" charset="0"/>
              </a:rPr>
              <a:t>Site Location </a:t>
            </a:r>
          </a:p>
        </p:txBody>
      </p:sp>
      <p:pic>
        <p:nvPicPr>
          <p:cNvPr id="3" name="Picture 2">
            <a:extLst>
              <a:ext uri="{FF2B5EF4-FFF2-40B4-BE49-F238E27FC236}">
                <a16:creationId xmlns:a16="http://schemas.microsoft.com/office/drawing/2014/main" id="{1B763DE8-A2C5-4E7A-9913-244238D468F2}"/>
              </a:ext>
            </a:extLst>
          </p:cNvPr>
          <p:cNvPicPr>
            <a:picLocks noChangeAspect="1"/>
          </p:cNvPicPr>
          <p:nvPr/>
        </p:nvPicPr>
        <p:blipFill>
          <a:blip r:embed="rId2"/>
          <a:srcRect/>
          <a:stretch/>
        </p:blipFill>
        <p:spPr>
          <a:xfrm>
            <a:off x="4" y="96175"/>
            <a:ext cx="9143987" cy="5916697"/>
          </a:xfrm>
          <a:prstGeom prst="rect">
            <a:avLst/>
          </a:prstGeom>
        </p:spPr>
      </p:pic>
    </p:spTree>
    <p:extLst>
      <p:ext uri="{BB962C8B-B14F-4D97-AF65-F5344CB8AC3E}">
        <p14:creationId xmlns:p14="http://schemas.microsoft.com/office/powerpoint/2010/main" val="38156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304800" y="6248400"/>
            <a:ext cx="7778262" cy="609600"/>
          </a:xfrm>
        </p:spPr>
        <p:txBody>
          <a:bodyPr/>
          <a:lstStyle/>
          <a:p>
            <a:pPr algn="l" eaLnBrk="1" hangingPunct="1"/>
            <a:r>
              <a:rPr lang="en-US" altLang="en-US" sz="2400" dirty="0">
                <a:latin typeface="Bookman Old Style" panose="02050604050505020204" pitchFamily="18" charset="0"/>
              </a:rPr>
              <a:t>Aerial Imagery</a:t>
            </a:r>
          </a:p>
        </p:txBody>
      </p:sp>
      <p:pic>
        <p:nvPicPr>
          <p:cNvPr id="3" name="Picture 2">
            <a:extLst>
              <a:ext uri="{FF2B5EF4-FFF2-40B4-BE49-F238E27FC236}">
                <a16:creationId xmlns:a16="http://schemas.microsoft.com/office/drawing/2014/main" id="{278B7114-EC04-4692-B922-AE279663F1F2}"/>
              </a:ext>
            </a:extLst>
          </p:cNvPr>
          <p:cNvPicPr>
            <a:picLocks noChangeAspect="1"/>
          </p:cNvPicPr>
          <p:nvPr/>
        </p:nvPicPr>
        <p:blipFill>
          <a:blip r:embed="rId2"/>
          <a:srcRect/>
          <a:stretch/>
        </p:blipFill>
        <p:spPr>
          <a:xfrm>
            <a:off x="528919" y="0"/>
            <a:ext cx="8086155" cy="6248391"/>
          </a:xfrm>
          <a:prstGeom prst="rect">
            <a:avLst/>
          </a:prstGeom>
        </p:spPr>
      </p:pic>
    </p:spTree>
    <p:extLst>
      <p:ext uri="{BB962C8B-B14F-4D97-AF65-F5344CB8AC3E}">
        <p14:creationId xmlns:p14="http://schemas.microsoft.com/office/powerpoint/2010/main" val="148198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66700" y="6248400"/>
            <a:ext cx="8077200" cy="685800"/>
          </a:xfrm>
        </p:spPr>
        <p:txBody>
          <a:bodyPr/>
          <a:lstStyle/>
          <a:p>
            <a:pPr algn="l" eaLnBrk="1" hangingPunct="1"/>
            <a:r>
              <a:rPr lang="en-US" altLang="en-US" sz="2400" dirty="0">
                <a:latin typeface="Bookman Old Style" panose="02050604050505020204" pitchFamily="18" charset="0"/>
              </a:rPr>
              <a:t>Zoning</a:t>
            </a:r>
          </a:p>
        </p:txBody>
      </p:sp>
      <p:sp>
        <p:nvSpPr>
          <p:cNvPr id="2" name="TextBox 1"/>
          <p:cNvSpPr txBox="1"/>
          <p:nvPr/>
        </p:nvSpPr>
        <p:spPr>
          <a:xfrm>
            <a:off x="3124200" y="3810000"/>
            <a:ext cx="518091" cy="369332"/>
          </a:xfrm>
          <a:prstGeom prst="rect">
            <a:avLst/>
          </a:prstGeom>
          <a:noFill/>
        </p:spPr>
        <p:txBody>
          <a:bodyPr wrap="none" rtlCol="0">
            <a:spAutoFit/>
          </a:bodyPr>
          <a:lstStyle/>
          <a:p>
            <a:r>
              <a:rPr lang="en-US" dirty="0">
                <a:solidFill>
                  <a:schemeClr val="accent3"/>
                </a:solidFill>
              </a:rPr>
              <a:t>AG</a:t>
            </a:r>
          </a:p>
        </p:txBody>
      </p:sp>
      <p:pic>
        <p:nvPicPr>
          <p:cNvPr id="4" name="Picture 3">
            <a:extLst>
              <a:ext uri="{FF2B5EF4-FFF2-40B4-BE49-F238E27FC236}">
                <a16:creationId xmlns:a16="http://schemas.microsoft.com/office/drawing/2014/main" id="{D2AA4FCC-2A0A-4986-86D1-80A9488F8FEF}"/>
              </a:ext>
            </a:extLst>
          </p:cNvPr>
          <p:cNvPicPr>
            <a:picLocks noChangeAspect="1"/>
          </p:cNvPicPr>
          <p:nvPr/>
        </p:nvPicPr>
        <p:blipFill>
          <a:blip r:embed="rId3"/>
          <a:srcRect/>
          <a:stretch/>
        </p:blipFill>
        <p:spPr>
          <a:xfrm>
            <a:off x="378762" y="49696"/>
            <a:ext cx="8386471" cy="6198696"/>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28600" y="6082553"/>
            <a:ext cx="8077200" cy="685800"/>
          </a:xfrm>
        </p:spPr>
        <p:txBody>
          <a:bodyPr/>
          <a:lstStyle/>
          <a:p>
            <a:pPr algn="l" eaLnBrk="1" hangingPunct="1"/>
            <a:r>
              <a:rPr lang="en-US" altLang="en-US" sz="2400" dirty="0">
                <a:latin typeface="Bookman Old Style" panose="02050604050505020204" pitchFamily="18" charset="0"/>
              </a:rPr>
              <a:t>Future Development </a:t>
            </a:r>
          </a:p>
        </p:txBody>
      </p:sp>
      <p:pic>
        <p:nvPicPr>
          <p:cNvPr id="3" name="Picture 2">
            <a:extLst>
              <a:ext uri="{FF2B5EF4-FFF2-40B4-BE49-F238E27FC236}">
                <a16:creationId xmlns:a16="http://schemas.microsoft.com/office/drawing/2014/main" id="{4C850F56-D7CC-4BA3-BE65-74DBAC1BF9B5}"/>
              </a:ext>
            </a:extLst>
          </p:cNvPr>
          <p:cNvPicPr>
            <a:picLocks noChangeAspect="1"/>
          </p:cNvPicPr>
          <p:nvPr/>
        </p:nvPicPr>
        <p:blipFill>
          <a:blip r:embed="rId2"/>
          <a:srcRect/>
          <a:stretch/>
        </p:blipFill>
        <p:spPr>
          <a:xfrm>
            <a:off x="4" y="304800"/>
            <a:ext cx="9143987" cy="5916697"/>
          </a:xfrm>
          <a:prstGeom prst="rect">
            <a:avLst/>
          </a:prstGeom>
        </p:spPr>
      </p:pic>
    </p:spTree>
    <p:extLst>
      <p:ext uri="{BB962C8B-B14F-4D97-AF65-F5344CB8AC3E}">
        <p14:creationId xmlns:p14="http://schemas.microsoft.com/office/powerpoint/2010/main" val="6892832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101B-5A5B-4A3B-9D69-96112C10BDCD}"/>
              </a:ext>
            </a:extLst>
          </p:cNvPr>
          <p:cNvSpPr>
            <a:spLocks noGrp="1"/>
          </p:cNvSpPr>
          <p:nvPr>
            <p:ph type="title"/>
          </p:nvPr>
        </p:nvSpPr>
        <p:spPr/>
        <p:txBody>
          <a:bodyPr/>
          <a:lstStyle/>
          <a:p>
            <a:pPr algn="l"/>
            <a:r>
              <a:rPr lang="en-US" sz="2400" b="1" i="1" dirty="0">
                <a:solidFill>
                  <a:srgbClr val="3333FF"/>
                </a:solidFill>
                <a:latin typeface="Bookman Old Style" panose="02050604050505020204" pitchFamily="18" charset="0"/>
              </a:rPr>
              <a:t>Summary of Request</a:t>
            </a:r>
            <a:br>
              <a:rPr lang="en-US" sz="2400" b="1" i="1" dirty="0">
                <a:solidFill>
                  <a:srgbClr val="3333FF"/>
                </a:solidFill>
                <a:latin typeface="Bookman Old Style" panose="02050604050505020204" pitchFamily="18" charset="0"/>
              </a:rPr>
            </a:br>
            <a:endParaRPr lang="en-US" sz="2400"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0F566476-D456-42E5-85D2-6FC908F2BDEA}"/>
              </a:ext>
            </a:extLst>
          </p:cNvPr>
          <p:cNvSpPr>
            <a:spLocks noGrp="1"/>
          </p:cNvSpPr>
          <p:nvPr>
            <p:ph idx="1"/>
          </p:nvPr>
        </p:nvSpPr>
        <p:spPr>
          <a:xfrm>
            <a:off x="304800" y="1066800"/>
            <a:ext cx="8610600" cy="5410200"/>
          </a:xfrm>
        </p:spPr>
        <p:txBody>
          <a:bodyPr/>
          <a:lstStyle/>
          <a:p>
            <a:pPr marL="0" indent="0">
              <a:buNone/>
            </a:pPr>
            <a:r>
              <a:rPr lang="en-US" sz="1400" dirty="0">
                <a:latin typeface="Bookman Old Style" panose="02050604050505020204" pitchFamily="18" charset="0"/>
              </a:rPr>
              <a:t>A special exception variance from Oconee County Unified Development Code Article 6 Section 604.01.b. and Table 6.1 to reduce the minimum required off-street parking spaces from 73 to 34 (53% reduction) to add an outdoor seating area that would require an additional 5 parking spaces.</a:t>
            </a:r>
          </a:p>
        </p:txBody>
      </p:sp>
      <p:cxnSp>
        <p:nvCxnSpPr>
          <p:cNvPr id="4" name="Straight Connector 3">
            <a:extLst>
              <a:ext uri="{FF2B5EF4-FFF2-40B4-BE49-F238E27FC236}">
                <a16:creationId xmlns:a16="http://schemas.microsoft.com/office/drawing/2014/main" id="{4CD2AC42-061E-483E-9ACD-6102C55EF29C}"/>
              </a:ext>
            </a:extLst>
          </p:cNvPr>
          <p:cNvCxnSpPr/>
          <p:nvPr/>
        </p:nvCxnSpPr>
        <p:spPr bwMode="auto">
          <a:xfrm>
            <a:off x="457200" y="9144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val="341690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CDF657EA-C430-4F8F-A7F5-730FAEA26EBF}"/>
              </a:ext>
            </a:extLst>
          </p:cNvPr>
          <p:cNvPicPr>
            <a:picLocks noChangeAspect="1"/>
          </p:cNvPicPr>
          <p:nvPr/>
        </p:nvPicPr>
        <p:blipFill>
          <a:blip r:embed="rId3"/>
          <a:srcRect/>
          <a:stretch/>
        </p:blipFill>
        <p:spPr>
          <a:xfrm>
            <a:off x="1328118" y="707912"/>
            <a:ext cx="6487764" cy="5442176"/>
          </a:xfrm>
          <a:prstGeom prst="rect">
            <a:avLst/>
          </a:prstGeom>
        </p:spPr>
      </p:pic>
    </p:spTree>
    <p:extLst>
      <p:ext uri="{BB962C8B-B14F-4D97-AF65-F5344CB8AC3E}">
        <p14:creationId xmlns:p14="http://schemas.microsoft.com/office/powerpoint/2010/main" val="56252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459D-E93A-1D7C-92F7-7D53502EB09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372DEB9-CC0F-9DAC-AFDF-D025BD6BCF78}"/>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877001D6-E22D-06AA-4666-ED85C638949F}"/>
              </a:ext>
            </a:extLst>
          </p:cNvPr>
          <p:cNvPicPr>
            <a:picLocks noChangeAspect="1"/>
          </p:cNvPicPr>
          <p:nvPr/>
        </p:nvPicPr>
        <p:blipFill>
          <a:blip r:embed="rId3"/>
          <a:srcRect/>
          <a:stretch/>
        </p:blipFill>
        <p:spPr>
          <a:xfrm>
            <a:off x="494037" y="228600"/>
            <a:ext cx="8155924" cy="5437282"/>
          </a:xfrm>
          <a:prstGeom prst="rect">
            <a:avLst/>
          </a:prstGeom>
        </p:spPr>
      </p:pic>
    </p:spTree>
    <p:extLst>
      <p:ext uri="{BB962C8B-B14F-4D97-AF65-F5344CB8AC3E}">
        <p14:creationId xmlns:p14="http://schemas.microsoft.com/office/powerpoint/2010/main" val="202082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459D-E93A-1D7C-92F7-7D53502EB09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372DEB9-CC0F-9DAC-AFDF-D025BD6BCF78}"/>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4" name="Picture 3">
            <a:extLst>
              <a:ext uri="{FF2B5EF4-FFF2-40B4-BE49-F238E27FC236}">
                <a16:creationId xmlns:a16="http://schemas.microsoft.com/office/drawing/2014/main" id="{877001D6-E22D-06AA-4666-ED85C638949F}"/>
              </a:ext>
            </a:extLst>
          </p:cNvPr>
          <p:cNvPicPr>
            <a:picLocks noChangeAspect="1"/>
          </p:cNvPicPr>
          <p:nvPr/>
        </p:nvPicPr>
        <p:blipFill>
          <a:blip r:embed="rId3"/>
          <a:stretch>
            <a:fillRect/>
          </a:stretch>
        </p:blipFill>
        <p:spPr>
          <a:xfrm>
            <a:off x="754241" y="228600"/>
            <a:ext cx="7635515" cy="5437282"/>
          </a:xfrm>
          <a:prstGeom prst="rect">
            <a:avLst/>
          </a:prstGeom>
        </p:spPr>
      </p:pic>
    </p:spTree>
    <p:extLst>
      <p:ext uri="{BB962C8B-B14F-4D97-AF65-F5344CB8AC3E}">
        <p14:creationId xmlns:p14="http://schemas.microsoft.com/office/powerpoint/2010/main" val="334371730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58442</TotalTime>
  <Words>359</Words>
  <Application>Microsoft Office PowerPoint</Application>
  <PresentationFormat>On-screen Show (4:3)</PresentationFormat>
  <Paragraphs>27</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Bookman Old Style</vt:lpstr>
      <vt:lpstr>Calibri</vt:lpstr>
      <vt:lpstr>Default Design</vt:lpstr>
      <vt:lpstr>PowerPoint Presentation</vt:lpstr>
      <vt:lpstr>Site Location </vt:lpstr>
      <vt:lpstr>Aerial Imagery</vt:lpstr>
      <vt:lpstr>Zoning</vt:lpstr>
      <vt:lpstr>Future Development </vt:lpstr>
      <vt:lpstr>Summary of Request </vt:lpstr>
      <vt:lpstr>Recorded Plat </vt:lpstr>
      <vt:lpstr>Concept Plan </vt:lpstr>
      <vt:lpstr>Concept Plan </vt:lpstr>
      <vt:lpstr>PowerPoint Presentation</vt:lpstr>
    </vt:vector>
  </TitlesOfParts>
  <Company>Oconee County BOC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Stephens</dc:creator>
  <cp:lastModifiedBy>Ethan Perry</cp:lastModifiedBy>
  <cp:revision>755</cp:revision>
  <cp:lastPrinted>2020-02-17T21:02:52Z</cp:lastPrinted>
  <dcterms:created xsi:type="dcterms:W3CDTF">2006-05-26T15:38:14Z</dcterms:created>
  <dcterms:modified xsi:type="dcterms:W3CDTF">2025-11-04T18:19:37Z</dcterms:modified>
</cp:coreProperties>
</file>