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7" r:id="rId2"/>
    <p:sldId id="293" r:id="rId3"/>
    <p:sldId id="321" r:id="rId4"/>
    <p:sldId id="278" r:id="rId5"/>
    <p:sldId id="301" r:id="rId6"/>
    <p:sldId id="318" r:id="rId7"/>
    <p:sldId id="375" r:id="rId8"/>
    <p:sldId id="379" r:id="rId9"/>
    <p:sldId id="395" r:id="rId10"/>
    <p:sldId id="390" r:id="rId11"/>
    <p:sldId id="391" r:id="rId12"/>
    <p:sldId id="385" r:id="rId13"/>
    <p:sldId id="393" r:id="rId14"/>
    <p:sldId id="394" r:id="rId15"/>
    <p:sldId id="370" r:id="rId16"/>
    <p:sldId id="386" r:id="rId17"/>
    <p:sldId id="288" r:id="rId18"/>
    <p:sldId id="387" r:id="rId19"/>
    <p:sldId id="388" r:id="rId20"/>
    <p:sldId id="389"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p:scale>
          <a:sx n="110" d="100"/>
          <a:sy n="110" d="100"/>
        </p:scale>
        <p:origin x="160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87A9-67E9-2878-9AAE-EE79685D2B0E}"/>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B4008875-4BDB-A752-00DF-94C64FD72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18</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BD5160E2-8CBE-21A6-EC40-E54853A321C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E842F63-6C28-B762-9FF5-306F722865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280937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09B4-EEE6-710A-AB9A-35AF3151EB36}"/>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75EEA02D-4F10-AA61-CBD1-353FE7F8D5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19</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5C5D85A6-4AA3-0614-0679-E50F07CFBE31}"/>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A804E2A0-4110-12D6-E3AE-F71CCD67C7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04491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1DDCD-DDC5-CE28-AE90-6D32EFB2CB0E}"/>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60051A5E-82D9-172A-E9A4-79A50FE31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20</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0A55A619-2867-0853-E4A1-B9693E4F4B6D}"/>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C6E4E2F-18F0-9E18-FC8B-36E026ECF7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220938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908F-B4BA-9CF3-72D2-28047FAB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E7463-3198-72F9-025D-6C82F076F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4B28F-8782-7075-7988-DFE08E851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07BF9-E950-AAD1-49CF-9809C23132D7}"/>
              </a:ext>
            </a:extLst>
          </p:cNvPr>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24203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D6FF-D465-8653-D2DC-BBB97C4C1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CA2D3-DA92-2B81-20AB-61D91B51F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FB033-0837-8ED4-0C9F-3362D4938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F6CAC-6E4E-F390-4BB8-F6D7C092F279}"/>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426295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1CA26-11EB-CAA8-1407-084C66621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67548-2A96-3276-7D1D-625B16ADF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FF58-31D3-B83F-5AD6-44DE276919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8156E8-DCD4-37DF-459D-A0548086795E}"/>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117198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367B8-8EE0-A6E1-0EE8-7E3997471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5B350-5869-7710-EC18-AF5EFB180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C6721-C617-B458-DBE6-74EBF2E3CB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B36239-0988-D61B-37AD-1EC24FABA480}"/>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394069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F097-C748-801E-A3DA-A5AB3989F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D378-2A92-73AC-8636-3517CB6B0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E26B2-EB37-FA13-61E8-FF02CD00C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7B3ABF-89DF-8A2C-C8FD-FAECD722805D}"/>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51730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15</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A60E-2AC5-B30D-01DD-40A69914B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866AB-66F5-865E-1375-CABBEE06D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74AAF-8567-11D1-CA00-0DADA08E19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0D94B8-2A6F-3A73-944C-90123D207D99}"/>
              </a:ext>
            </a:extLst>
          </p:cNvPr>
          <p:cNvSpPr>
            <a:spLocks noGrp="1"/>
          </p:cNvSpPr>
          <p:nvPr>
            <p:ph type="sldNum" sz="quarter" idx="10"/>
          </p:nvPr>
        </p:nvSpPr>
        <p:spPr/>
        <p:txBody>
          <a:bodyPr/>
          <a:lstStyle/>
          <a:p>
            <a:pPr>
              <a:defRPr/>
            </a:pPr>
            <a:fld id="{76FEA435-0698-47DF-ABED-5ACA0055F4C8}" type="slidenum">
              <a:rPr lang="en-US" smtClean="0"/>
              <a:pPr>
                <a:defRPr/>
              </a:pPr>
              <a:t>16</a:t>
            </a:fld>
            <a:endParaRPr lang="en-US" dirty="0"/>
          </a:p>
        </p:txBody>
      </p:sp>
    </p:spTree>
    <p:extLst>
      <p:ext uri="{BB962C8B-B14F-4D97-AF65-F5344CB8AC3E}">
        <p14:creationId xmlns:p14="http://schemas.microsoft.com/office/powerpoint/2010/main" val="1797590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F72CE-0FE6-D96E-B349-5A802D349F9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340FDE0-4D07-DB4A-152F-B72F998E426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Original Site Plan Rz #8340</a:t>
            </a:r>
          </a:p>
        </p:txBody>
      </p:sp>
      <p:pic>
        <p:nvPicPr>
          <p:cNvPr id="2" name="Picture 1">
            <a:extLst>
              <a:ext uri="{FF2B5EF4-FFF2-40B4-BE49-F238E27FC236}">
                <a16:creationId xmlns:a16="http://schemas.microsoft.com/office/drawing/2014/main" id="{D48ABB76-AE26-5369-F9EB-6043E16AB20F}"/>
              </a:ext>
            </a:extLst>
          </p:cNvPr>
          <p:cNvPicPr>
            <a:picLocks noChangeAspect="1"/>
          </p:cNvPicPr>
          <p:nvPr/>
        </p:nvPicPr>
        <p:blipFill>
          <a:blip r:embed="rId3"/>
          <a:stretch>
            <a:fillRect/>
          </a:stretch>
        </p:blipFill>
        <p:spPr>
          <a:xfrm>
            <a:off x="0" y="1036320"/>
            <a:ext cx="9144000" cy="4785360"/>
          </a:xfrm>
          <a:prstGeom prst="rect">
            <a:avLst/>
          </a:prstGeom>
        </p:spPr>
      </p:pic>
      <p:sp>
        <p:nvSpPr>
          <p:cNvPr id="5" name="TextBox 4">
            <a:extLst>
              <a:ext uri="{FF2B5EF4-FFF2-40B4-BE49-F238E27FC236}">
                <a16:creationId xmlns:a16="http://schemas.microsoft.com/office/drawing/2014/main" id="{9D7E7C45-66A7-B60F-EE76-DD5F2C9CB5A5}"/>
              </a:ext>
            </a:extLst>
          </p:cNvPr>
          <p:cNvSpPr txBox="1"/>
          <p:nvPr/>
        </p:nvSpPr>
        <p:spPr>
          <a:xfrm>
            <a:off x="117566" y="381000"/>
            <a:ext cx="4759234" cy="369332"/>
          </a:xfrm>
          <a:prstGeom prst="rect">
            <a:avLst/>
          </a:prstGeom>
          <a:noFill/>
        </p:spPr>
        <p:txBody>
          <a:bodyPr wrap="square">
            <a:spAutoFit/>
          </a:bodyPr>
          <a:lstStyle/>
          <a:p>
            <a:r>
              <a:rPr lang="en-US" altLang="en-US" sz="1800" u="sng" dirty="0">
                <a:latin typeface="Bookman Old Style" panose="02050604050505020204" pitchFamily="18" charset="0"/>
              </a:rPr>
              <a:t>Original Site Plan Rz #8340 and Rz #043</a:t>
            </a:r>
            <a:endParaRPr lang="en-US" u="sng" dirty="0"/>
          </a:p>
        </p:txBody>
      </p:sp>
    </p:spTree>
    <p:extLst>
      <p:ext uri="{BB962C8B-B14F-4D97-AF65-F5344CB8AC3E}">
        <p14:creationId xmlns:p14="http://schemas.microsoft.com/office/powerpoint/2010/main" val="415788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AD87-13DC-369C-62CD-58545E209BE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310A1A-25E9-6EA7-6D27-F7DF34224B2E}"/>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Original Site Plan Rz #043</a:t>
            </a:r>
          </a:p>
        </p:txBody>
      </p:sp>
      <p:pic>
        <p:nvPicPr>
          <p:cNvPr id="2" name="Picture 1">
            <a:extLst>
              <a:ext uri="{FF2B5EF4-FFF2-40B4-BE49-F238E27FC236}">
                <a16:creationId xmlns:a16="http://schemas.microsoft.com/office/drawing/2014/main" id="{A4192CAF-A552-924F-1757-D8B7F09448D8}"/>
              </a:ext>
            </a:extLst>
          </p:cNvPr>
          <p:cNvPicPr>
            <a:picLocks noChangeAspect="1"/>
          </p:cNvPicPr>
          <p:nvPr/>
        </p:nvPicPr>
        <p:blipFill>
          <a:blip r:embed="rId3"/>
          <a:stretch>
            <a:fillRect/>
          </a:stretch>
        </p:blipFill>
        <p:spPr>
          <a:xfrm>
            <a:off x="0" y="505968"/>
            <a:ext cx="9144000" cy="5846064"/>
          </a:xfrm>
          <a:prstGeom prst="rect">
            <a:avLst/>
          </a:prstGeom>
        </p:spPr>
      </p:pic>
    </p:spTree>
    <p:extLst>
      <p:ext uri="{BB962C8B-B14F-4D97-AF65-F5344CB8AC3E}">
        <p14:creationId xmlns:p14="http://schemas.microsoft.com/office/powerpoint/2010/main" val="152058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3C481-AC97-E616-C347-D25CFF58754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374741-A0E8-3822-C5AC-E865D158608B}"/>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Developer Proposed Rezone Site Plan</a:t>
            </a:r>
          </a:p>
        </p:txBody>
      </p:sp>
      <p:pic>
        <p:nvPicPr>
          <p:cNvPr id="3" name="Picture 2">
            <a:extLst>
              <a:ext uri="{FF2B5EF4-FFF2-40B4-BE49-F238E27FC236}">
                <a16:creationId xmlns:a16="http://schemas.microsoft.com/office/drawing/2014/main" id="{C7037F8A-137C-1C10-94DF-35ECC252E192}"/>
              </a:ext>
            </a:extLst>
          </p:cNvPr>
          <p:cNvPicPr>
            <a:picLocks noChangeAspect="1"/>
          </p:cNvPicPr>
          <p:nvPr/>
        </p:nvPicPr>
        <p:blipFill>
          <a:blip r:embed="rId3"/>
          <a:srcRect/>
          <a:stretch/>
        </p:blipFill>
        <p:spPr>
          <a:xfrm>
            <a:off x="-3049" y="0"/>
            <a:ext cx="9147049" cy="6098032"/>
          </a:xfrm>
          <a:prstGeom prst="rect">
            <a:avLst/>
          </a:prstGeom>
        </p:spPr>
      </p:pic>
    </p:spTree>
    <p:extLst>
      <p:ext uri="{BB962C8B-B14F-4D97-AF65-F5344CB8AC3E}">
        <p14:creationId xmlns:p14="http://schemas.microsoft.com/office/powerpoint/2010/main" val="204798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77E6-B239-5B50-25AA-38A97A4F6D1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B67D2E-BA6F-8191-B643-4F4DE96EE7AF}"/>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26131155-6FE9-26BF-3C9D-994BD31BB2B4}"/>
              </a:ext>
            </a:extLst>
          </p:cNvPr>
          <p:cNvSpPr>
            <a:spLocks noGrp="1"/>
          </p:cNvSpPr>
          <p:nvPr>
            <p:ph sz="half" idx="2"/>
          </p:nvPr>
        </p:nvSpPr>
        <p:spPr/>
        <p:txBody>
          <a:bodyPr/>
          <a:lstStyle/>
          <a:p>
            <a:endParaRPr lang="en-US"/>
          </a:p>
        </p:txBody>
      </p:sp>
      <p:pic>
        <p:nvPicPr>
          <p:cNvPr id="8" name="Picture 7" descr="Diagram&#10;&#10;AI-generated content may be incorrect.">
            <a:extLst>
              <a:ext uri="{FF2B5EF4-FFF2-40B4-BE49-F238E27FC236}">
                <a16:creationId xmlns:a16="http://schemas.microsoft.com/office/drawing/2014/main" id="{128CD7D6-EE3E-E3D4-5E75-35E2DBDF1744}"/>
              </a:ext>
            </a:extLst>
          </p:cNvPr>
          <p:cNvPicPr>
            <a:picLocks noChangeAspect="1"/>
          </p:cNvPicPr>
          <p:nvPr/>
        </p:nvPicPr>
        <p:blipFill>
          <a:blip r:embed="rId2"/>
          <a:stretch>
            <a:fillRect/>
          </a:stretch>
        </p:blipFill>
        <p:spPr>
          <a:xfrm>
            <a:off x="0" y="401752"/>
            <a:ext cx="9144000" cy="6054495"/>
          </a:xfrm>
          <a:prstGeom prst="rect">
            <a:avLst/>
          </a:prstGeom>
        </p:spPr>
      </p:pic>
      <p:sp>
        <p:nvSpPr>
          <p:cNvPr id="9" name="Rectangle 5">
            <a:extLst>
              <a:ext uri="{FF2B5EF4-FFF2-40B4-BE49-F238E27FC236}">
                <a16:creationId xmlns:a16="http://schemas.microsoft.com/office/drawing/2014/main" id="{95673C15-4058-F066-F48A-216F2823D759}"/>
              </a:ext>
            </a:extLst>
          </p:cNvPr>
          <p:cNvSpPr txBox="1">
            <a:spLocks noChangeArrowheads="1"/>
          </p:cNvSpPr>
          <p:nvPr/>
        </p:nvSpPr>
        <p:spPr bwMode="auto">
          <a:xfrm>
            <a:off x="152400" y="6477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2000" kern="0" dirty="0">
                <a:latin typeface="Bookman Old Style" panose="02050604050505020204" pitchFamily="18" charset="0"/>
              </a:rPr>
              <a:t>Developer Proposed Settlement Site Plan</a:t>
            </a:r>
          </a:p>
        </p:txBody>
      </p:sp>
    </p:spTree>
    <p:extLst>
      <p:ext uri="{BB962C8B-B14F-4D97-AF65-F5344CB8AC3E}">
        <p14:creationId xmlns:p14="http://schemas.microsoft.com/office/powerpoint/2010/main" val="161959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9401-D66A-CCCA-E951-CCEDE64C011C}"/>
              </a:ext>
            </a:extLst>
          </p:cNvPr>
          <p:cNvSpPr>
            <a:spLocks noGrp="1"/>
          </p:cNvSpPr>
          <p:nvPr>
            <p:ph type="title"/>
          </p:nvPr>
        </p:nvSpPr>
        <p:spPr/>
        <p:txBody>
          <a:bodyPr/>
          <a:lstStyle/>
          <a:p>
            <a:r>
              <a:rPr lang="en-US" sz="3200" dirty="0"/>
              <a:t>Exhibit Comparison</a:t>
            </a:r>
          </a:p>
        </p:txBody>
      </p:sp>
      <p:graphicFrame>
        <p:nvGraphicFramePr>
          <p:cNvPr id="5" name="Content Placeholder 4">
            <a:extLst>
              <a:ext uri="{FF2B5EF4-FFF2-40B4-BE49-F238E27FC236}">
                <a16:creationId xmlns:a16="http://schemas.microsoft.com/office/drawing/2014/main" id="{230AF7D9-FA9C-6EBB-963A-BE34B51BBDC0}"/>
              </a:ext>
            </a:extLst>
          </p:cNvPr>
          <p:cNvGraphicFramePr>
            <a:graphicFrameLocks noGrp="1"/>
          </p:cNvGraphicFramePr>
          <p:nvPr>
            <p:ph sz="half" idx="2"/>
            <p:extLst>
              <p:ext uri="{D42A27DB-BD31-4B8C-83A1-F6EECF244321}">
                <p14:modId xmlns:p14="http://schemas.microsoft.com/office/powerpoint/2010/main" val="2927063730"/>
              </p:ext>
            </p:extLst>
          </p:nvPr>
        </p:nvGraphicFramePr>
        <p:xfrm>
          <a:off x="457200" y="1524000"/>
          <a:ext cx="8382000" cy="3134360"/>
        </p:xfrm>
        <a:graphic>
          <a:graphicData uri="http://schemas.openxmlformats.org/drawingml/2006/table">
            <a:tbl>
              <a:tblPr firstRow="1" bandRow="1">
                <a:tableStyleId>{5C22544A-7EE6-4342-B048-85BDC9FD1C3A}</a:tableStyleId>
              </a:tblPr>
              <a:tblGrid>
                <a:gridCol w="1228843">
                  <a:extLst>
                    <a:ext uri="{9D8B030D-6E8A-4147-A177-3AD203B41FA5}">
                      <a16:colId xmlns:a16="http://schemas.microsoft.com/office/drawing/2014/main" val="3631880284"/>
                    </a:ext>
                  </a:extLst>
                </a:gridCol>
                <a:gridCol w="1565157">
                  <a:extLst>
                    <a:ext uri="{9D8B030D-6E8A-4147-A177-3AD203B41FA5}">
                      <a16:colId xmlns:a16="http://schemas.microsoft.com/office/drawing/2014/main" val="3979886086"/>
                    </a:ext>
                  </a:extLst>
                </a:gridCol>
                <a:gridCol w="1397000">
                  <a:extLst>
                    <a:ext uri="{9D8B030D-6E8A-4147-A177-3AD203B41FA5}">
                      <a16:colId xmlns:a16="http://schemas.microsoft.com/office/drawing/2014/main" val="2650269957"/>
                    </a:ext>
                  </a:extLst>
                </a:gridCol>
                <a:gridCol w="1397000">
                  <a:extLst>
                    <a:ext uri="{9D8B030D-6E8A-4147-A177-3AD203B41FA5}">
                      <a16:colId xmlns:a16="http://schemas.microsoft.com/office/drawing/2014/main" val="2045798848"/>
                    </a:ext>
                  </a:extLst>
                </a:gridCol>
                <a:gridCol w="1397000">
                  <a:extLst>
                    <a:ext uri="{9D8B030D-6E8A-4147-A177-3AD203B41FA5}">
                      <a16:colId xmlns:a16="http://schemas.microsoft.com/office/drawing/2014/main" val="3639675077"/>
                    </a:ext>
                  </a:extLst>
                </a:gridCol>
                <a:gridCol w="1397000">
                  <a:extLst>
                    <a:ext uri="{9D8B030D-6E8A-4147-A177-3AD203B41FA5}">
                      <a16:colId xmlns:a16="http://schemas.microsoft.com/office/drawing/2014/main" val="999756723"/>
                    </a:ext>
                  </a:extLst>
                </a:gridCol>
              </a:tblGrid>
              <a:tr h="370840">
                <a:tc gridSpan="3">
                  <a:txBody>
                    <a:bodyPr/>
                    <a:lstStyle/>
                    <a:p>
                      <a:r>
                        <a:rPr lang="en-US" baseline="0" dirty="0">
                          <a:ln>
                            <a:noFill/>
                          </a:ln>
                          <a:solidFill>
                            <a:schemeClr val="tx1"/>
                          </a:solidFill>
                        </a:rPr>
                        <a:t> Developer Settlement Exhibit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a:tc>
                <a:tc hMerge="1">
                  <a:txBody>
                    <a:bodyPr/>
                    <a:lstStyle/>
                    <a:p>
                      <a:endParaRPr lang="en-US" dirty="0"/>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n>
                            <a:noFill/>
                          </a:ln>
                          <a:solidFill>
                            <a:schemeClr val="tx1"/>
                          </a:solidFill>
                        </a:rPr>
                        <a:t>County Initiated RZ Concept Plan</a:t>
                      </a:r>
                    </a:p>
                    <a:p>
                      <a:endParaRPr lang="en-US" baseline="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a:tc>
                <a:tc hMerge="1">
                  <a:txBody>
                    <a:bodyPr/>
                    <a:lstStyle/>
                    <a:p>
                      <a:endParaRPr lang="en-US" dirty="0"/>
                    </a:p>
                  </a:txBody>
                  <a:tcPr/>
                </a:tc>
                <a:extLst>
                  <a:ext uri="{0D108BD9-81ED-4DB2-BD59-A6C34878D82A}">
                    <a16:rowId xmlns:a16="http://schemas.microsoft.com/office/drawing/2014/main" val="3362145987"/>
                  </a:ext>
                </a:extLst>
              </a:tr>
              <a:tr h="370840">
                <a:tc>
                  <a:txBody>
                    <a:bodyPr/>
                    <a:lstStyle/>
                    <a:p>
                      <a:r>
                        <a:rPr lang="en-US" b="1" baseline="0" dirty="0">
                          <a:ln>
                            <a:noFill/>
                          </a:ln>
                        </a:rPr>
                        <a:t>Zoning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ln>
                            <a:noFill/>
                          </a:ln>
                        </a:rPr>
                        <a:t>Acreage~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ln>
                            <a:noFill/>
                          </a:ln>
                        </a:rPr>
                        <a:t>Building 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ln>
                            <a:noFill/>
                          </a:ln>
                        </a:rPr>
                        <a:t>Zoning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ln>
                            <a:noFill/>
                          </a:ln>
                        </a:rPr>
                        <a:t>Acreage~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ln>
                            <a:noFill/>
                          </a:ln>
                        </a:rPr>
                        <a:t>Building 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538079"/>
                  </a:ext>
                </a:extLst>
              </a:tr>
              <a:tr h="370840">
                <a:tc>
                  <a:txBody>
                    <a:bodyPr/>
                    <a:lstStyle/>
                    <a:p>
                      <a:r>
                        <a:rPr lang="en-US" baseline="0" dirty="0">
                          <a:ln>
                            <a:noFill/>
                          </a:ln>
                        </a:rPr>
                        <a:t>OIP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2.37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14,765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OIP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12.38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59,040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20778"/>
                  </a:ext>
                </a:extLst>
              </a:tr>
              <a:tr h="370840">
                <a:tc>
                  <a:txBody>
                    <a:bodyPr/>
                    <a:lstStyle/>
                    <a:p>
                      <a:r>
                        <a:rPr lang="en-US" baseline="0" dirty="0">
                          <a:ln>
                            <a:noFill/>
                          </a:ln>
                        </a:rPr>
                        <a:t>B1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3.43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21,369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B1 Ph2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5.22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45,000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640033"/>
                  </a:ext>
                </a:extLst>
              </a:tr>
              <a:tr h="370840">
                <a:tc>
                  <a:txBody>
                    <a:bodyPr/>
                    <a:lstStyle/>
                    <a:p>
                      <a:r>
                        <a:rPr lang="en-US" baseline="0" dirty="0">
                          <a:ln>
                            <a:noFill/>
                          </a:ln>
                        </a:rPr>
                        <a:t>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22.24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150,578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10.44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ln>
                            <a:noFill/>
                          </a:ln>
                        </a:rPr>
                        <a:t>65,785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62635"/>
                  </a:ext>
                </a:extLst>
              </a:tr>
              <a:tr h="370840">
                <a:tc>
                  <a:txBody>
                    <a:bodyPr/>
                    <a:lstStyle/>
                    <a:p>
                      <a:r>
                        <a:rPr lang="en-US" b="1" baseline="0" dirty="0">
                          <a:ln>
                            <a:noFill/>
                          </a:ln>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28.04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186,712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28.04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169,825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573690"/>
                  </a:ext>
                </a:extLst>
              </a:tr>
              <a:tr h="370840">
                <a:tc>
                  <a:txBody>
                    <a:bodyPr/>
                    <a:lstStyle/>
                    <a:p>
                      <a:r>
                        <a:rPr lang="en-US" b="1" baseline="0" dirty="0">
                          <a:ln>
                            <a:noFill/>
                          </a:ln>
                        </a:rPr>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n>
                          <a:no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13,965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n>
                          <a:no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n>
                          <a:no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n>
                            <a:noFill/>
                          </a:ln>
                        </a:rPr>
                        <a:t>11,391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69016"/>
                  </a:ext>
                </a:extLst>
              </a:tr>
            </a:tbl>
          </a:graphicData>
        </a:graphic>
      </p:graphicFrame>
    </p:spTree>
    <p:extLst>
      <p:ext uri="{BB962C8B-B14F-4D97-AF65-F5344CB8AC3E}">
        <p14:creationId xmlns:p14="http://schemas.microsoft.com/office/powerpoint/2010/main" val="252037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6FDFAE89-E6BF-8068-2401-076B6D7F07A2}"/>
              </a:ext>
            </a:extLst>
          </p:cNvPr>
          <p:cNvPicPr>
            <a:picLocks noChangeAspect="1"/>
          </p:cNvPicPr>
          <p:nvPr/>
        </p:nvPicPr>
        <p:blipFill>
          <a:blip r:embed="rId3"/>
          <a:srcRect/>
          <a:stretch/>
        </p:blipFill>
        <p:spPr>
          <a:xfrm>
            <a:off x="646776" y="304800"/>
            <a:ext cx="7680116" cy="5934635"/>
          </a:xfrm>
          <a:prstGeom prst="rect">
            <a:avLst/>
          </a:prstGeom>
        </p:spPr>
      </p:pic>
    </p:spTree>
    <p:extLst>
      <p:ext uri="{BB962C8B-B14F-4D97-AF65-F5344CB8AC3E}">
        <p14:creationId xmlns:p14="http://schemas.microsoft.com/office/powerpoint/2010/main" val="6286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43082D-60FA-34A8-55B9-7CBF0F9B2F0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338DCAF-939E-3653-B6CC-AC1BAC78D7A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B9CCFF03-A279-D7D5-FDB5-950311E750F8}"/>
              </a:ext>
            </a:extLst>
          </p:cNvPr>
          <p:cNvPicPr>
            <a:picLocks noChangeAspect="1"/>
          </p:cNvPicPr>
          <p:nvPr/>
        </p:nvPicPr>
        <p:blipFill>
          <a:blip r:embed="rId3"/>
          <a:srcRect/>
          <a:stretch/>
        </p:blipFill>
        <p:spPr>
          <a:xfrm>
            <a:off x="652462" y="320024"/>
            <a:ext cx="7668743" cy="5904187"/>
          </a:xfrm>
          <a:prstGeom prst="rect">
            <a:avLst/>
          </a:prstGeom>
        </p:spPr>
      </p:pic>
    </p:spTree>
    <p:extLst>
      <p:ext uri="{BB962C8B-B14F-4D97-AF65-F5344CB8AC3E}">
        <p14:creationId xmlns:p14="http://schemas.microsoft.com/office/powerpoint/2010/main" val="428734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a:t>
            </a: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shall convey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Service areas and dumpsters shall be visually screened from public view by a six-foot masonry wall with façade materials matching the exterior of principal structures with black painted metal/steel enclosure doors. Enclosure doors made of wood or chain link are prohibited.</a:t>
            </a:r>
          </a:p>
          <a:p>
            <a:pPr marL="0" indent="0">
              <a:buNone/>
            </a:pPr>
            <a:r>
              <a:rPr lang="en-US" sz="1400" dirty="0">
                <a:latin typeface="Bookman Old Style" panose="02050604050505020204" pitchFamily="18" charset="0"/>
              </a:rPr>
              <a:t>5. All service and truck loading areas shall be screened from public view by a six-foot-tall masonry wall with façade material to match the exterior of the principal building.</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F9B6F-8552-DB57-D60A-3D026DFC39C4}"/>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9B5F7B23-2CB1-C8D4-56C3-22425C0BEA54}"/>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8173C60A-A5CC-2068-A743-D0848E6E020E}"/>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a:t>
            </a:r>
          </a:p>
          <a:p>
            <a:pPr marL="0" indent="0">
              <a:buNone/>
            </a:pPr>
            <a:r>
              <a:rPr lang="en-US" sz="1400" dirty="0">
                <a:latin typeface="Bookman Old Style" panose="02050604050505020204" pitchFamily="18" charset="0"/>
              </a:rPr>
              <a:t>6. In addition to the required 10-foot wide vehicle use area screening and landscape strip along Mars Hill Road, a 25-foot wide structural buffer shall be provided including trees as specified in UDC Sec. 808.04.b.1.b and evergreen plant material as specified in UDC Sec. 808.04.b.3.d.</a:t>
            </a:r>
          </a:p>
          <a:p>
            <a:pPr marL="0" indent="0">
              <a:buNone/>
            </a:pPr>
            <a:r>
              <a:rPr lang="en-US" sz="1400" dirty="0">
                <a:latin typeface="Bookman Old Style" panose="02050604050505020204" pitchFamily="18" charset="0"/>
              </a:rPr>
              <a:t>7. An internal sidewalk network shall connect all uses within the development to sidewalks along Oconee Connector and Mars Hill Road. Pedestrian connectivity shall be provided throughout the development, including raised decorative crosswalks. Final design of the sidewalk network shall be subject to the approval of the Planning Director and shall be shown on the preliminary plat and site development plans for each phase of the development. </a:t>
            </a:r>
          </a:p>
          <a:p>
            <a:pPr marL="0" indent="0">
              <a:buNone/>
            </a:pPr>
            <a:r>
              <a:rPr lang="en-US" sz="1400" dirty="0">
                <a:latin typeface="Bookman Old Style" panose="02050604050505020204" pitchFamily="18" charset="0"/>
              </a:rPr>
              <a:t>8. Pedestrian facilities shall be provided connecting the development to Hollow Creek Lane. </a:t>
            </a:r>
          </a:p>
          <a:p>
            <a:pPr marL="0" indent="0">
              <a:buNone/>
            </a:pPr>
            <a:r>
              <a:rPr lang="en-US" sz="1400" dirty="0">
                <a:latin typeface="Bookman Old Style" panose="02050604050505020204" pitchFamily="18" charset="0"/>
              </a:rPr>
              <a:t>9. Along the full length of the private drives in both phases of the development, no sidewalks shall be located within the 10-foot wide landscape strip/vehicle use area screening. </a:t>
            </a:r>
          </a:p>
          <a:p>
            <a:pPr marL="0" indent="0">
              <a:buNone/>
            </a:pPr>
            <a:r>
              <a:rPr lang="en-US" sz="1400" dirty="0">
                <a:latin typeface="Bookman Old Style" panose="02050604050505020204" pitchFamily="18" charset="0"/>
              </a:rPr>
              <a:t>10. All stormwater management ponds shall be enclosed by black vinyl coated chain link fencing and screened on all sides by a 25-foot-wide structural buffer including trees as specified in UDC Sec. 808.04.b.1.b and evergreen plant material as specified in UDC Sec. 808.04.b.3.d. Said buffer shall be provided in lieu of the required evergreen screening of UDC Sec. 116.03.b.5. </a:t>
            </a:r>
          </a:p>
        </p:txBody>
      </p:sp>
      <p:sp>
        <p:nvSpPr>
          <p:cNvPr id="7" name="Text Box 10">
            <a:extLst>
              <a:ext uri="{FF2B5EF4-FFF2-40B4-BE49-F238E27FC236}">
                <a16:creationId xmlns:a16="http://schemas.microsoft.com/office/drawing/2014/main" id="{D65919A9-DDC4-5B70-A133-488ABED12A56}"/>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D2D0DE9C-7A54-7927-12BC-96F636624998}"/>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109186"/>
      </p:ext>
    </p:extLst>
  </p:cSld>
  <p:clrMapOvr>
    <a:masterClrMapping/>
  </p:clrMapOvr>
  <p:transition spd="slow">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DDE4E-E6A5-C8CD-9199-3D903CB86DC3}"/>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3AA992BB-4933-AC00-19C3-A5CE178C442E}"/>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DEDAC9FC-864F-D7F6-84F3-CAD08567C153}"/>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a:t>
            </a:r>
          </a:p>
          <a:p>
            <a:pPr marL="0" indent="0">
              <a:buNone/>
            </a:pPr>
            <a:r>
              <a:rPr lang="en-US" sz="1400" dirty="0">
                <a:latin typeface="Bookman Old Style" panose="02050604050505020204" pitchFamily="18" charset="0"/>
              </a:rPr>
              <a:t>11. All proposed access design and traffic improvements shall be in accordance with the County Initiated Concept Plan and Traffic Impact Analysis- September 2025 (WSP Engineering).</a:t>
            </a:r>
          </a:p>
          <a:p>
            <a:pPr marL="0" indent="0">
              <a:buNone/>
            </a:pPr>
            <a:r>
              <a:rPr lang="en-US" sz="1400" dirty="0">
                <a:latin typeface="Bookman Old Style" panose="02050604050505020204" pitchFamily="18" charset="0"/>
              </a:rPr>
              <a:t>12. For the entirety of the project’s frontage along Mars Hill Road, Mars Hill Road shall be upgraded to County street design standards for arterial roads as outlined in UDC Article 10. Road improvements shall be shown on the preliminary plat and site development plans for each phase of the development. </a:t>
            </a:r>
          </a:p>
          <a:p>
            <a:pPr marL="0" indent="0">
              <a:buNone/>
            </a:pPr>
            <a:r>
              <a:rPr lang="en-US" sz="1400" dirty="0">
                <a:latin typeface="Bookman Old Style" panose="02050604050505020204" pitchFamily="18" charset="0"/>
              </a:rPr>
              <a:t>13. Inter-parcel access to adjacent properties shall be required in order to facilitate future access from the development to Virgil Langford Road. Said inter-parcel access shall comply with UDC Sec. 608.02 and shall be shown on the site development plans for Phase II.  Phase 2 shall not receive a site development plan approval without access to Virgil Langford Road.</a:t>
            </a:r>
          </a:p>
          <a:p>
            <a:pPr marL="0" indent="0">
              <a:buNone/>
            </a:pPr>
            <a:r>
              <a:rPr lang="en-US" sz="1400" dirty="0">
                <a:latin typeface="Bookman Old Style" panose="02050604050505020204" pitchFamily="18" charset="0"/>
              </a:rPr>
              <a:t>14. A new Traffic Impact Study for the Phase II, B-1 zoned area, shall be submitted for review and approval to the Director of Planning and Code Enforcement and </a:t>
            </a:r>
            <a:r>
              <a:rPr lang="en-US" sz="1400" dirty="0" err="1">
                <a:latin typeface="Bookman Old Style" panose="02050604050505020204" pitchFamily="18" charset="0"/>
              </a:rPr>
              <a:t>Direcor</a:t>
            </a:r>
            <a:r>
              <a:rPr lang="en-US" sz="1400" dirty="0">
                <a:latin typeface="Bookman Old Style" panose="02050604050505020204" pitchFamily="18" charset="0"/>
              </a:rPr>
              <a:t> of Public Works prior to submittal of the Site Development Plan for Phase II.</a:t>
            </a:r>
          </a:p>
          <a:p>
            <a:pPr marL="0" indent="0">
              <a:buNone/>
            </a:pPr>
            <a:r>
              <a:rPr lang="en-US" sz="1400" dirty="0">
                <a:latin typeface="Bookman Old Style" panose="02050604050505020204" pitchFamily="18" charset="0"/>
              </a:rPr>
              <a:t>15. The total building square footage of the development shall not exceed 169, 825 square feet.</a:t>
            </a:r>
          </a:p>
          <a:p>
            <a:pPr marL="0" indent="0">
              <a:buNone/>
            </a:pPr>
            <a:r>
              <a:rPr lang="en-US" sz="1400" dirty="0">
                <a:latin typeface="Bookman Old Style" panose="02050604050505020204" pitchFamily="18" charset="0"/>
              </a:rPr>
              <a:t>16. The development shall meet all standards of the Mars Hill Overlay District as outlined in UDC Sec. 206.04. </a:t>
            </a:r>
          </a:p>
        </p:txBody>
      </p:sp>
      <p:sp>
        <p:nvSpPr>
          <p:cNvPr id="7" name="Text Box 10">
            <a:extLst>
              <a:ext uri="{FF2B5EF4-FFF2-40B4-BE49-F238E27FC236}">
                <a16:creationId xmlns:a16="http://schemas.microsoft.com/office/drawing/2014/main" id="{2B6F08E3-105F-000A-04B9-D8323C52F6F0}"/>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AF5D8532-B8AF-37DB-9F7A-0EEA7BEF3E2C}"/>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201207"/>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2" y="255494"/>
            <a:ext cx="9143993" cy="5916702"/>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0E35A-EEFD-3493-FDD4-F85E65993688}"/>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BAE45CD7-30E6-B62B-E2ED-1B1E1DF2EC18}"/>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C3A8ED92-F931-47C6-7B56-EABF6E1A9C3B}"/>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a:t>
            </a:r>
          </a:p>
          <a:p>
            <a:pPr marL="0" indent="0">
              <a:buNone/>
            </a:pPr>
            <a:r>
              <a:rPr lang="en-US" sz="1400" dirty="0">
                <a:latin typeface="Bookman Old Style" panose="02050604050505020204" pitchFamily="18" charset="0"/>
              </a:rPr>
              <a:t>17. The architectural standards of all buildings shall meet or exceed the standards indicated in the elevations submitted by BDG Architects with P22-0155, dated 7/5/2022, to include at least 80 percent of exterior wall surfaces to be either brick veneer, stone veneer or glass. Additional primary and accent materials are allowed as indicated in UDC Section 306.03.</a:t>
            </a:r>
          </a:p>
        </p:txBody>
      </p:sp>
      <p:sp>
        <p:nvSpPr>
          <p:cNvPr id="7" name="Text Box 10">
            <a:extLst>
              <a:ext uri="{FF2B5EF4-FFF2-40B4-BE49-F238E27FC236}">
                <a16:creationId xmlns:a16="http://schemas.microsoft.com/office/drawing/2014/main" id="{988A8F00-B684-4B0C-99F8-262A59DC1B0B}"/>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2C11616F-DAEB-72EB-4CB5-8B5EAC9D5DE6}"/>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27476"/>
      </p:ext>
    </p:extLst>
  </p:cSld>
  <p:clrMapOvr>
    <a:masterClrMapping/>
  </p:clrMapOvr>
  <p:transition spd="slow">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5" y="0"/>
            <a:ext cx="8184762" cy="6324588"/>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0" cy="6403337"/>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1" cy="5916693"/>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283029" y="1245647"/>
            <a:ext cx="8610600" cy="5592759"/>
          </a:xfrm>
        </p:spPr>
        <p:txBody>
          <a:bodyPr/>
          <a:lstStyle/>
          <a:p>
            <a:pPr marL="0" marR="0">
              <a:lnSpc>
                <a:spcPct val="115000"/>
              </a:lnSpc>
              <a:spcAft>
                <a:spcPts val="800"/>
              </a:spcAft>
              <a:buNone/>
            </a:pPr>
            <a:r>
              <a:rPr lang="en-US" sz="2000" kern="100" dirty="0">
                <a:effectLst/>
                <a:latin typeface="Bookman Old Style" panose="02050604050505020204" pitchFamily="18" charset="0"/>
                <a:ea typeface="Aptos" panose="020B0004020202020204" pitchFamily="34" charset="0"/>
                <a:cs typeface="Times New Roman" panose="02020603050405020304" pitchFamily="18" charset="0"/>
              </a:rPr>
              <a:t>Thi</a:t>
            </a:r>
            <a:r>
              <a:rPr lang="en-US" sz="2000" kern="100" dirty="0">
                <a:latin typeface="Bookman Old Style" panose="02050604050505020204" pitchFamily="18" charset="0"/>
                <a:ea typeface="Aptos" panose="020B0004020202020204" pitchFamily="34" charset="0"/>
                <a:cs typeface="Times New Roman" panose="02020603050405020304" pitchFamily="18" charset="0"/>
              </a:rPr>
              <a:t>s is a</a:t>
            </a:r>
            <a:r>
              <a:rPr lang="en-US" sz="2000" kern="100" dirty="0">
                <a:effectLst/>
                <a:latin typeface="Bookman Old Style" panose="02050604050505020204" pitchFamily="18" charset="0"/>
                <a:ea typeface="Aptos" panose="020B0004020202020204" pitchFamily="34" charset="0"/>
                <a:cs typeface="Times New Roman" panose="02020603050405020304" pitchFamily="18" charset="0"/>
              </a:rPr>
              <a:t> Board Initiated Rezone for the +/- 33 acre site to modify a B-1 (General Business) PUD site plan specific zoning district, RZ 8340, that was impacted by right of way acquisition for SR 316/University Parkway/Mars Hill Road and the Virgil Langford/SR 316 bridge, as well as, a B-2 (Highway Business) zoning district, RZ 043, that was reduced by the right of way acquisition for Oconee Connector/Mars Hill Road/ Daniels Bridge Road realignment. The new modified rezoning concept plan will have an OIP (Office Institutional Professional) zoning district along Mars Hill Road and a B-1 (General Business) and B-2 (Highway Business) zoning district along SR 316. </a:t>
            </a:r>
          </a:p>
          <a:p>
            <a:pPr marL="0" indent="0">
              <a:buNone/>
            </a:pPr>
            <a:endParaRPr lang="en-US" sz="2000" dirty="0">
              <a:latin typeface="Bookman Old Style" panose="02050604050505020204" pitchFamily="18" charset="0"/>
            </a:endParaRP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F075-3F5C-FE7E-09A0-242C9FDC01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5FD60-E39D-B474-2663-462A7514C49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0B7F1B1F-43D2-1B6C-74B1-BEE593FDD16E}"/>
              </a:ext>
            </a:extLst>
          </p:cNvPr>
          <p:cNvPicPr>
            <a:picLocks noChangeAspect="1"/>
          </p:cNvPicPr>
          <p:nvPr/>
        </p:nvPicPr>
        <p:blipFill>
          <a:blip r:embed="rId3"/>
          <a:srcRect/>
          <a:stretch/>
        </p:blipFill>
        <p:spPr>
          <a:xfrm>
            <a:off x="2182344" y="336504"/>
            <a:ext cx="4779311" cy="6184992"/>
          </a:xfrm>
          <a:prstGeom prst="rect">
            <a:avLst/>
          </a:prstGeom>
        </p:spPr>
      </p:pic>
    </p:spTree>
    <p:extLst>
      <p:ext uri="{BB962C8B-B14F-4D97-AF65-F5344CB8AC3E}">
        <p14:creationId xmlns:p14="http://schemas.microsoft.com/office/powerpoint/2010/main" val="21671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5F73-E707-B9B3-466D-79A52941E6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99B97C-13E8-0FC3-77BE-2B0F32A9C3D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6EE99436-F978-3E95-3A1B-CF18E9A68639}"/>
              </a:ext>
            </a:extLst>
          </p:cNvPr>
          <p:cNvPicPr>
            <a:picLocks noChangeAspect="1"/>
          </p:cNvPicPr>
          <p:nvPr/>
        </p:nvPicPr>
        <p:blipFill>
          <a:blip r:embed="rId3"/>
          <a:srcRect/>
          <a:stretch/>
        </p:blipFill>
        <p:spPr>
          <a:xfrm>
            <a:off x="457200" y="248594"/>
            <a:ext cx="8060290" cy="6228406"/>
          </a:xfrm>
          <a:prstGeom prst="rect">
            <a:avLst/>
          </a:prstGeom>
        </p:spPr>
      </p:pic>
    </p:spTree>
    <p:extLst>
      <p:ext uri="{BB962C8B-B14F-4D97-AF65-F5344CB8AC3E}">
        <p14:creationId xmlns:p14="http://schemas.microsoft.com/office/powerpoint/2010/main" val="109053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E8F04F-A452-BEB7-776F-B549B45A04CA}"/>
              </a:ext>
            </a:extLst>
          </p:cNvPr>
          <p:cNvSpPr>
            <a:spLocks noGrp="1"/>
          </p:cNvSpPr>
          <p:nvPr>
            <p:ph type="body" sz="half" idx="1"/>
          </p:nvPr>
        </p:nvSpPr>
        <p:spPr>
          <a:xfrm>
            <a:off x="457200" y="1676400"/>
            <a:ext cx="8229600" cy="2185988"/>
          </a:xfrm>
        </p:spPr>
        <p:txBody>
          <a:bodyPr/>
          <a:lstStyle/>
          <a:p>
            <a:r>
              <a:rPr lang="en-US" sz="2000" dirty="0"/>
              <a:t>The original requested 19-acre B-2 rezone #8340 approved in 1988, allowed for 54,000 square feet of grocery, shopping center, office warehouse, bank, service station, nursery garden center and repair &amp; supply center. </a:t>
            </a:r>
          </a:p>
          <a:p>
            <a:r>
              <a:rPr lang="en-US" sz="2000" dirty="0"/>
              <a:t>The original requested 50-acre B-1 PUD Rezone #043 approved in 1992, allowed 250,000 square feet of office, office/warehouse, restaurant, bank, fast food, and convenience store. </a:t>
            </a:r>
          </a:p>
          <a:p>
            <a:endParaRPr lang="en-US" dirty="0"/>
          </a:p>
        </p:txBody>
      </p:sp>
      <p:sp>
        <p:nvSpPr>
          <p:cNvPr id="5" name="TextBox 4">
            <a:extLst>
              <a:ext uri="{FF2B5EF4-FFF2-40B4-BE49-F238E27FC236}">
                <a16:creationId xmlns:a16="http://schemas.microsoft.com/office/drawing/2014/main" id="{D52EEC3B-E6C4-6DD8-D624-39DEED827BA0}"/>
              </a:ext>
            </a:extLst>
          </p:cNvPr>
          <p:cNvSpPr txBox="1"/>
          <p:nvPr/>
        </p:nvSpPr>
        <p:spPr>
          <a:xfrm>
            <a:off x="457200" y="1143000"/>
            <a:ext cx="4759234" cy="369332"/>
          </a:xfrm>
          <a:prstGeom prst="rect">
            <a:avLst/>
          </a:prstGeom>
          <a:noFill/>
        </p:spPr>
        <p:txBody>
          <a:bodyPr wrap="square">
            <a:spAutoFit/>
          </a:bodyPr>
          <a:lstStyle/>
          <a:p>
            <a:r>
              <a:rPr lang="en-US" altLang="en-US" sz="1800" u="sng" dirty="0">
                <a:latin typeface="Bookman Old Style" panose="02050604050505020204" pitchFamily="18" charset="0"/>
              </a:rPr>
              <a:t>Rz #8340 and Rz #043</a:t>
            </a:r>
            <a:endParaRPr lang="en-US" u="sng" dirty="0"/>
          </a:p>
        </p:txBody>
      </p:sp>
    </p:spTree>
    <p:extLst>
      <p:ext uri="{BB962C8B-B14F-4D97-AF65-F5344CB8AC3E}">
        <p14:creationId xmlns:p14="http://schemas.microsoft.com/office/powerpoint/2010/main" val="92909830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58807</TotalTime>
  <Words>1362</Words>
  <Application>Microsoft Office PowerPoint</Application>
  <PresentationFormat>On-screen Show (4:3)</PresentationFormat>
  <Paragraphs>92</Paragraphs>
  <Slides>20</Slides>
  <Notes>12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PowerPoint Presentation</vt:lpstr>
      <vt:lpstr>Original Site Plan Rz #8340</vt:lpstr>
      <vt:lpstr>Original Site Plan Rz #043</vt:lpstr>
      <vt:lpstr>Developer Proposed Rezone Site Plan</vt:lpstr>
      <vt:lpstr>PowerPoint Presentation</vt:lpstr>
      <vt:lpstr>Exhibit Comparison</vt:lpstr>
      <vt:lpstr>Architectural Images</vt:lpstr>
      <vt:lpstr>Architectural Images</vt:lpstr>
      <vt:lpstr>PowerPoint Presentation</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Guy Herring</cp:lastModifiedBy>
  <cp:revision>837</cp:revision>
  <cp:lastPrinted>2020-02-17T21:02:52Z</cp:lastPrinted>
  <dcterms:created xsi:type="dcterms:W3CDTF">2006-05-26T15:38:14Z</dcterms:created>
  <dcterms:modified xsi:type="dcterms:W3CDTF">2026-01-06T21:19:50Z</dcterms:modified>
</cp:coreProperties>
</file>