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93" r:id="rId3"/>
    <p:sldId id="321" r:id="rId4"/>
    <p:sldId id="278" r:id="rId5"/>
    <p:sldId id="301" r:id="rId6"/>
    <p:sldId id="318" r:id="rId7"/>
    <p:sldId id="336" r:id="rId8"/>
    <p:sldId id="354" r:id="rId9"/>
    <p:sldId id="356" r:id="rId10"/>
    <p:sldId id="358" r:id="rId11"/>
    <p:sldId id="357" r:id="rId12"/>
    <p:sldId id="288" r:id="rId13"/>
    <p:sldId id="355" r:id="rId14"/>
    <p:sldId id="36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7" autoAdjust="0"/>
    <p:restoredTop sz="94843" autoAdjust="0"/>
  </p:normalViewPr>
  <p:slideViewPr>
    <p:cSldViewPr showGuides="1">
      <p:cViewPr varScale="1">
        <p:scale>
          <a:sx n="105" d="100"/>
          <a:sy n="105" d="100"/>
        </p:scale>
        <p:origin x="139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0DD5-7EBF-D6A6-E2FC-A313273BE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6333B-9ADD-D4FC-3E12-63C75403F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D89D2-A335-C01D-DF75-B80B87633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B0B694-E7DC-8081-2FEF-E58E5B1538B4}"/>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32552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6B45-CD27-FC08-4FAD-4FA7D1F5C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FDDE0-B03F-E634-A556-28F78EF88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E3CFB-23F9-2DC2-683B-599A7CC96E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A688D-1962-75C4-3269-483D59C1BD66}"/>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243312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73A6B-BD28-7EC5-E77D-3F2DA32A7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40104-1938-D9CD-C874-41583BA58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0D90A-C68A-59E6-B7D9-91EA48F60D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C34E6-3C08-2DAA-56E4-C8A3291477F2}"/>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313464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9949F-E619-6DFE-E8E7-4D758769BC40}"/>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3027C786-1D13-BD32-ADE2-80F278038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C3898BD4-D683-FB61-2C9E-923A1D1D6FC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03F7C14-D9AA-DEAA-0584-F57FCA728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53043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14</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AABAB-E4DD-8511-842D-60FFAAEF33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D41232A-2631-25B4-B5AE-63ED99103F0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 (Continued)</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9F82CCA9-7B35-76EF-CF5C-CC3AFA7E3CC5}"/>
              </a:ext>
            </a:extLst>
          </p:cNvPr>
          <p:cNvPicPr>
            <a:picLocks noChangeAspect="1"/>
          </p:cNvPicPr>
          <p:nvPr/>
        </p:nvPicPr>
        <p:blipFill>
          <a:blip r:embed="rId3"/>
          <a:stretch>
            <a:fillRect/>
          </a:stretch>
        </p:blipFill>
        <p:spPr>
          <a:xfrm>
            <a:off x="0" y="990600"/>
            <a:ext cx="9144000" cy="4813085"/>
          </a:xfrm>
          <a:prstGeom prst="rect">
            <a:avLst/>
          </a:prstGeom>
        </p:spPr>
      </p:pic>
    </p:spTree>
    <p:extLst>
      <p:ext uri="{BB962C8B-B14F-4D97-AF65-F5344CB8AC3E}">
        <p14:creationId xmlns:p14="http://schemas.microsoft.com/office/powerpoint/2010/main" val="400405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3FDE-5C06-F86F-A653-F01947C664D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46DE595-87BD-E7DD-2507-2E5FDCDDB54D}"/>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 (Continued)</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descr="Diagram, engineering drawing&#10;&#10;AI-generated content may be incorrect.">
            <a:extLst>
              <a:ext uri="{FF2B5EF4-FFF2-40B4-BE49-F238E27FC236}">
                <a16:creationId xmlns:a16="http://schemas.microsoft.com/office/drawing/2014/main" id="{1CFA9355-C2C9-D038-FE09-05B8FE20F6F9}"/>
              </a:ext>
            </a:extLst>
          </p:cNvPr>
          <p:cNvPicPr>
            <a:picLocks noChangeAspect="1"/>
          </p:cNvPicPr>
          <p:nvPr/>
        </p:nvPicPr>
        <p:blipFill>
          <a:blip r:embed="rId3"/>
          <a:stretch>
            <a:fillRect/>
          </a:stretch>
        </p:blipFill>
        <p:spPr>
          <a:xfrm>
            <a:off x="-6096" y="457200"/>
            <a:ext cx="9144000" cy="5698931"/>
          </a:xfrm>
          <a:prstGeom prst="rect">
            <a:avLst/>
          </a:prstGeom>
        </p:spPr>
      </p:pic>
    </p:spTree>
    <p:extLst>
      <p:ext uri="{BB962C8B-B14F-4D97-AF65-F5344CB8AC3E}">
        <p14:creationId xmlns:p14="http://schemas.microsoft.com/office/powerpoint/2010/main" val="384430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1999"/>
            <a:ext cx="8372187" cy="5867397"/>
          </a:xfrm>
        </p:spPr>
        <p:txBody>
          <a:bodyPr/>
          <a:lstStyle/>
          <a:p>
            <a:pPr marL="0" lvl="0" indent="0">
              <a:buNone/>
            </a:pPr>
            <a:r>
              <a:rPr lang="en-US" sz="1400" b="1" dirty="0">
                <a:latin typeface="Bookman Old Style" panose="02050604050505020204" pitchFamily="18" charset="0"/>
              </a:rPr>
              <a:t>Based on Board of Commissioners policies, decision-making criteria, and standards outlined in the development codes of Oconee County, staff recommends </a:t>
            </a:r>
            <a:r>
              <a:rPr lang="en-US" sz="1400" b="1" u="sng" dirty="0">
                <a:latin typeface="Bookman Old Style" panose="02050604050505020204" pitchFamily="18" charset="0"/>
              </a:rPr>
              <a:t>approval</a:t>
            </a:r>
            <a:r>
              <a:rPr lang="en-US" sz="1400" b="1" dirty="0">
                <a:latin typeface="Bookman Old Style" panose="02050604050505020204" pitchFamily="18" charset="0"/>
              </a:rPr>
              <a:t> of the special use request. Staff recommends it be </a:t>
            </a:r>
            <a:r>
              <a:rPr lang="en-US" sz="1400" b="1" u="sng" dirty="0">
                <a:latin typeface="Bookman Old Style" panose="02050604050505020204" pitchFamily="18" charset="0"/>
              </a:rPr>
              <a:t>subject to the following conditions </a:t>
            </a:r>
            <a:r>
              <a:rPr lang="en-US" sz="1400" b="1" dirty="0">
                <a:latin typeface="Bookman Old Style" panose="02050604050505020204" pitchFamily="18" charset="0"/>
              </a:rPr>
              <a:t>to be fulfilled by the developer/owner at their expense: </a:t>
            </a:r>
          </a:p>
          <a:p>
            <a:pPr lvl="0">
              <a:buFont typeface="+mj-lt"/>
              <a:buAutoNum type="arabicPeriod"/>
            </a:pPr>
            <a:r>
              <a:rPr lang="en-US" sz="1400" dirty="0">
                <a:latin typeface="Bookman Old Style" panose="02050604050505020204" pitchFamily="18" charset="0"/>
              </a:rPr>
              <a:t>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lvl="0">
              <a:buFont typeface="+mj-lt"/>
              <a:buAutoNum type="arabicPeriod"/>
            </a:pPr>
            <a:r>
              <a:rPr lang="en-US" sz="1400" dirty="0">
                <a:latin typeface="Bookman Old Style" panose="02050604050505020204" pitchFamily="18" charset="0"/>
              </a:rPr>
              <a:t>The owner at their own expense shall construct the improvements required by the County for public water and public waste services for the subject property and shall convey the same to the County, free of all liens. Said improvements shall include all on-site improvements and such off-site improvements as are required by the County to provide service to subject property. </a:t>
            </a:r>
          </a:p>
          <a:p>
            <a:pPr lvl="0">
              <a:buFont typeface="+mj-lt"/>
              <a:buAutoNum type="arabicPeriod"/>
            </a:pPr>
            <a:r>
              <a:rPr lang="en-US" sz="1400" dirty="0">
                <a:latin typeface="Bookman Old Style" panose="02050604050505020204" pitchFamily="18" charset="0"/>
              </a:rPr>
              <a:t>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a:p>
            <a:pPr lvl="0">
              <a:buFont typeface="+mj-lt"/>
              <a:buAutoNum type="arabicPeriod"/>
            </a:pPr>
            <a:r>
              <a:rPr lang="en-US" sz="1400" dirty="0">
                <a:latin typeface="Bookman Old Style" panose="02050604050505020204" pitchFamily="18" charset="0"/>
              </a:rPr>
              <a:t>All outdoor storage must be located in a side or rear yard and must be screened from public streets and residential districts by an opaque imitation-wood vinyl fence or free-standing wall no less than 12 feet in height</a:t>
            </a:r>
          </a:p>
          <a:p>
            <a:pPr lvl="0">
              <a:buFont typeface="+mj-lt"/>
              <a:buAutoNum type="arabicPeriod"/>
            </a:pPr>
            <a:r>
              <a:rPr lang="en-US" sz="1400" dirty="0">
                <a:latin typeface="Bookman Old Style" panose="02050604050505020204" pitchFamily="18" charset="0"/>
              </a:rPr>
              <a:t>No required parking spaces, required landscaped area, or any other required site element shall be used for outdoor storage.</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Recommendations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7AAF-2C4E-3BF6-D910-4F491F2B7045}"/>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C0D8651D-091D-D9E6-1488-FF1BEED61AFB}"/>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41AAFB01-9E1C-8DEC-B795-D27E272E6BBA}"/>
              </a:ext>
            </a:extLst>
          </p:cNvPr>
          <p:cNvSpPr>
            <a:spLocks noGrp="1"/>
          </p:cNvSpPr>
          <p:nvPr>
            <p:ph idx="1"/>
          </p:nvPr>
        </p:nvSpPr>
        <p:spPr>
          <a:xfrm>
            <a:off x="424006" y="761999"/>
            <a:ext cx="8372187" cy="5867397"/>
          </a:xfrm>
        </p:spPr>
        <p:txBody>
          <a:bodyPr/>
          <a:lstStyle/>
          <a:p>
            <a:pPr marL="0" lvl="0" indent="0">
              <a:buNone/>
            </a:pPr>
            <a:endParaRPr lang="en-US" sz="1400" dirty="0">
              <a:latin typeface="Bookman Old Style" panose="02050604050505020204" pitchFamily="18" charset="0"/>
            </a:endParaRPr>
          </a:p>
          <a:p>
            <a:pPr lvl="0">
              <a:buFont typeface="+mj-lt"/>
              <a:buAutoNum type="arabicPeriod" startAt="6"/>
            </a:pPr>
            <a:r>
              <a:rPr lang="en-US" sz="1400" dirty="0">
                <a:latin typeface="Bookman Old Style" panose="02050604050505020204" pitchFamily="18" charset="0"/>
              </a:rPr>
              <a:t>Service areas and dumpsters shall be visually screened from public view by a six-foot masonry wall with façade materials matching the exterior of the principal structure with black painted metal/steel enclosure doors. Enclosure doors made of wood or chain link are prohibited. </a:t>
            </a:r>
          </a:p>
          <a:p>
            <a:pPr lvl="0">
              <a:buFont typeface="+mj-lt"/>
              <a:buAutoNum type="arabicPeriod" startAt="6"/>
            </a:pPr>
            <a:r>
              <a:rPr lang="en-US" sz="1400" dirty="0">
                <a:latin typeface="Bookman Old Style" panose="02050604050505020204" pitchFamily="18" charset="0"/>
              </a:rPr>
              <a:t>This site shall have no access to Silver Leaf Road. </a:t>
            </a:r>
          </a:p>
          <a:p>
            <a:pPr lvl="0">
              <a:buFont typeface="+mj-lt"/>
              <a:buAutoNum type="arabicPeriod" startAt="6"/>
            </a:pPr>
            <a:r>
              <a:rPr lang="en-US" sz="1400" dirty="0">
                <a:latin typeface="Bookman Old Style" panose="02050604050505020204" pitchFamily="18" charset="0"/>
              </a:rPr>
              <a:t>The total building square footage shall not exceed 20, 000 square feet as shown on the concept plan dated October 10, 2025. </a:t>
            </a:r>
          </a:p>
          <a:p>
            <a:pPr lvl="0">
              <a:buFont typeface="+mj-lt"/>
              <a:buAutoNum type="arabicPeriod" startAt="6"/>
            </a:pPr>
            <a:r>
              <a:rPr lang="en-US" sz="1400" dirty="0">
                <a:latin typeface="Bookman Old Style" panose="02050604050505020204" pitchFamily="18" charset="0"/>
              </a:rPr>
              <a:t>All loading areas shall be screened by an opaque imitation-wood vinyl fence or free-standing wall no less than 8 feet in height. </a:t>
            </a:r>
          </a:p>
          <a:p>
            <a:pPr lvl="0">
              <a:buFont typeface="+mj-lt"/>
              <a:buAutoNum type="arabicPeriod" startAt="6"/>
            </a:pPr>
            <a:r>
              <a:rPr lang="en-US" sz="1400" dirty="0">
                <a:latin typeface="Bookman Old Style" panose="02050604050505020204" pitchFamily="18" charset="0"/>
              </a:rPr>
              <a:t>To mitigate the impacts to adjacent, established residential uses, the site shall observe the following hours of operation, including receiving of deliveries and use of the warehouse area: </a:t>
            </a:r>
          </a:p>
          <a:p>
            <a:pPr marL="0" lvl="0" indent="0">
              <a:buNone/>
            </a:pPr>
            <a:r>
              <a:rPr lang="en-US" sz="1400" dirty="0">
                <a:latin typeface="Bookman Old Style" panose="02050604050505020204" pitchFamily="18" charset="0"/>
              </a:rPr>
              <a:t>	a. Weekdays: 8 AM to 7 PM </a:t>
            </a:r>
          </a:p>
          <a:p>
            <a:pPr marL="0" lvl="0" indent="0">
              <a:buNone/>
            </a:pPr>
            <a:r>
              <a:rPr lang="en-US" sz="1400" dirty="0">
                <a:latin typeface="Bookman Old Style" panose="02050604050505020204" pitchFamily="18" charset="0"/>
              </a:rPr>
              <a:t>	b. Saturdays: 8 AM to 7 PM </a:t>
            </a:r>
          </a:p>
          <a:p>
            <a:pPr marL="0" lvl="0" indent="0">
              <a:buNone/>
            </a:pPr>
            <a:r>
              <a:rPr lang="en-US" sz="1400" dirty="0">
                <a:latin typeface="Bookman Old Style" panose="02050604050505020204" pitchFamily="18" charset="0"/>
              </a:rPr>
              <a:t>	c. Sundays: 12 PM to 7 PM</a:t>
            </a:r>
          </a:p>
        </p:txBody>
      </p:sp>
      <p:sp>
        <p:nvSpPr>
          <p:cNvPr id="7" name="Text Box 10">
            <a:extLst>
              <a:ext uri="{FF2B5EF4-FFF2-40B4-BE49-F238E27FC236}">
                <a16:creationId xmlns:a16="http://schemas.microsoft.com/office/drawing/2014/main" id="{1F37A656-15E9-F628-EE27-C0A6B003EEA8}"/>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Recommendations (Continued.)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7A988DD2-EC7B-06B8-22B2-18D3B13376E6}"/>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220372"/>
      </p:ext>
    </p:extLst>
  </p:cSld>
  <p:clrMapOvr>
    <a:masterClrMapping/>
  </p:clrMapOvr>
  <p:transition spd="slow">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a:t>
            </a:r>
            <a:r>
              <a:rPr lang="en-US" sz="1400" b="1">
                <a:latin typeface="Bookman Old Style" panose="02050604050505020204" pitchFamily="18" charset="0"/>
              </a:rPr>
              <a:t>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4" name="Picture 3" descr="Chart&#10;&#10;AI-generated content may be incorrect.">
            <a:extLst>
              <a:ext uri="{FF2B5EF4-FFF2-40B4-BE49-F238E27FC236}">
                <a16:creationId xmlns:a16="http://schemas.microsoft.com/office/drawing/2014/main" id="{221BB044-91B5-3F6A-3C96-9CCF4BB483FC}"/>
              </a:ext>
            </a:extLst>
          </p:cNvPr>
          <p:cNvPicPr>
            <a:picLocks noChangeAspect="1"/>
          </p:cNvPicPr>
          <p:nvPr/>
        </p:nvPicPr>
        <p:blipFill>
          <a:blip r:embed="rId2"/>
          <a:stretch>
            <a:fillRect/>
          </a:stretch>
        </p:blipFill>
        <p:spPr>
          <a:xfrm>
            <a:off x="-12192" y="152400"/>
            <a:ext cx="9144000" cy="5898229"/>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4" name="Picture 3" descr="Map&#10;&#10;AI-generated content may be incorrect.">
            <a:extLst>
              <a:ext uri="{FF2B5EF4-FFF2-40B4-BE49-F238E27FC236}">
                <a16:creationId xmlns:a16="http://schemas.microsoft.com/office/drawing/2014/main" id="{68679B29-A11A-0FF5-1D1B-2353D222FA01}"/>
              </a:ext>
            </a:extLst>
          </p:cNvPr>
          <p:cNvPicPr>
            <a:picLocks noChangeAspect="1"/>
          </p:cNvPicPr>
          <p:nvPr/>
        </p:nvPicPr>
        <p:blipFill>
          <a:blip r:embed="rId2"/>
          <a:stretch>
            <a:fillRect/>
          </a:stretch>
        </p:blipFill>
        <p:spPr>
          <a:xfrm>
            <a:off x="476250" y="76200"/>
            <a:ext cx="8191500" cy="6301154"/>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descr="A picture containing graphical user interface&#10;&#10;AI-generated content may be incorrect.">
            <a:extLst>
              <a:ext uri="{FF2B5EF4-FFF2-40B4-BE49-F238E27FC236}">
                <a16:creationId xmlns:a16="http://schemas.microsoft.com/office/drawing/2014/main" id="{C5C5B3FE-4602-06F8-B55E-B0A700AE6288}"/>
              </a:ext>
            </a:extLst>
          </p:cNvPr>
          <p:cNvPicPr>
            <a:picLocks noChangeAspect="1"/>
          </p:cNvPicPr>
          <p:nvPr/>
        </p:nvPicPr>
        <p:blipFill>
          <a:blip r:embed="rId3"/>
          <a:stretch>
            <a:fillRect/>
          </a:stretch>
        </p:blipFill>
        <p:spPr>
          <a:xfrm>
            <a:off x="274770" y="76200"/>
            <a:ext cx="8602530" cy="634283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4" name="Picture 3" descr="A picture containing diagram&#10;&#10;AI-generated content may be incorrect.">
            <a:extLst>
              <a:ext uri="{FF2B5EF4-FFF2-40B4-BE49-F238E27FC236}">
                <a16:creationId xmlns:a16="http://schemas.microsoft.com/office/drawing/2014/main" id="{4A4C3C6A-3285-AC18-2834-A227C16F33B9}"/>
              </a:ext>
            </a:extLst>
          </p:cNvPr>
          <p:cNvPicPr>
            <a:picLocks noChangeAspect="1"/>
          </p:cNvPicPr>
          <p:nvPr/>
        </p:nvPicPr>
        <p:blipFill>
          <a:blip r:embed="rId2"/>
          <a:stretch>
            <a:fillRect/>
          </a:stretch>
        </p:blipFill>
        <p:spPr>
          <a:xfrm>
            <a:off x="0" y="173260"/>
            <a:ext cx="9144000" cy="5909293"/>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The applicant is requesting special use approval for a Contractor’s Office/Showroom/Warehouse/Corporate Area with limited outdoor storage within privacy-fenced area.</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descr="Diagram, engineering drawing&#10;&#10;AI-generated content may be incorrect.">
            <a:extLst>
              <a:ext uri="{FF2B5EF4-FFF2-40B4-BE49-F238E27FC236}">
                <a16:creationId xmlns:a16="http://schemas.microsoft.com/office/drawing/2014/main" id="{4F7AF8E9-868A-B1F8-C755-6AE644B62C81}"/>
              </a:ext>
            </a:extLst>
          </p:cNvPr>
          <p:cNvPicPr>
            <a:picLocks noChangeAspect="1"/>
          </p:cNvPicPr>
          <p:nvPr/>
        </p:nvPicPr>
        <p:blipFill>
          <a:blip r:embed="rId3"/>
          <a:stretch>
            <a:fillRect/>
          </a:stretch>
        </p:blipFill>
        <p:spPr>
          <a:xfrm>
            <a:off x="0" y="152400"/>
            <a:ext cx="9144000" cy="6156613"/>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descr="Diagram, engineering drawing&#10;&#10;AI-generated content may be incorrect.">
            <a:extLst>
              <a:ext uri="{FF2B5EF4-FFF2-40B4-BE49-F238E27FC236}">
                <a16:creationId xmlns:a16="http://schemas.microsoft.com/office/drawing/2014/main" id="{57362116-B071-094D-218F-F0731B2281FE}"/>
              </a:ext>
            </a:extLst>
          </p:cNvPr>
          <p:cNvPicPr>
            <a:picLocks noChangeAspect="1"/>
          </p:cNvPicPr>
          <p:nvPr/>
        </p:nvPicPr>
        <p:blipFill>
          <a:blip r:embed="rId3"/>
          <a:stretch>
            <a:fillRect/>
          </a:stretch>
        </p:blipFill>
        <p:spPr>
          <a:xfrm>
            <a:off x="0" y="152400"/>
            <a:ext cx="9144000" cy="6163236"/>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5FCEC-E0DF-C527-06DA-AAE33E17D6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5EC79EB-8B05-36FC-186B-3FFE33D991A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descr="Diagram, engineering drawing&#10;&#10;AI-generated content may be incorrect.">
            <a:extLst>
              <a:ext uri="{FF2B5EF4-FFF2-40B4-BE49-F238E27FC236}">
                <a16:creationId xmlns:a16="http://schemas.microsoft.com/office/drawing/2014/main" id="{0D026FAF-8431-E50E-4A19-4EA30F138BAD}"/>
              </a:ext>
            </a:extLst>
          </p:cNvPr>
          <p:cNvPicPr>
            <a:picLocks noChangeAspect="1"/>
          </p:cNvPicPr>
          <p:nvPr/>
        </p:nvPicPr>
        <p:blipFill>
          <a:blip r:embed="rId3"/>
          <a:stretch>
            <a:fillRect/>
          </a:stretch>
        </p:blipFill>
        <p:spPr>
          <a:xfrm>
            <a:off x="0" y="406903"/>
            <a:ext cx="9144000" cy="6044193"/>
          </a:xfrm>
          <a:prstGeom prst="rect">
            <a:avLst/>
          </a:prstGeom>
        </p:spPr>
      </p:pic>
    </p:spTree>
    <p:extLst>
      <p:ext uri="{BB962C8B-B14F-4D97-AF65-F5344CB8AC3E}">
        <p14:creationId xmlns:p14="http://schemas.microsoft.com/office/powerpoint/2010/main" val="59514249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58512</TotalTime>
  <Words>566</Words>
  <Application>Microsoft Office PowerPoint</Application>
  <PresentationFormat>On-screen Show (4:3)</PresentationFormat>
  <Paragraphs>40</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Architectural Images </vt:lpstr>
      <vt:lpstr>Architectural Images (Continued) </vt:lpstr>
      <vt:lpstr>Architectural Images (Continued) </vt:lpstr>
      <vt:lpstr>PowerPoint Presentation</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760</cp:revision>
  <cp:lastPrinted>2020-02-17T21:02:52Z</cp:lastPrinted>
  <dcterms:created xsi:type="dcterms:W3CDTF">2006-05-26T15:38:14Z</dcterms:created>
  <dcterms:modified xsi:type="dcterms:W3CDTF">2026-02-03T15:41:21Z</dcterms:modified>
</cp:coreProperties>
</file>